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4"/>
  </p:notesMasterIdLst>
  <p:handoutMasterIdLst>
    <p:handoutMasterId r:id="rId25"/>
  </p:handoutMasterIdLst>
  <p:sldIdLst>
    <p:sldId id="447" r:id="rId7"/>
    <p:sldId id="339" r:id="rId8"/>
    <p:sldId id="452" r:id="rId9"/>
    <p:sldId id="419" r:id="rId10"/>
    <p:sldId id="454" r:id="rId11"/>
    <p:sldId id="466" r:id="rId12"/>
    <p:sldId id="465" r:id="rId13"/>
    <p:sldId id="467" r:id="rId14"/>
    <p:sldId id="460" r:id="rId15"/>
    <p:sldId id="456" r:id="rId16"/>
    <p:sldId id="457" r:id="rId17"/>
    <p:sldId id="458" r:id="rId18"/>
    <p:sldId id="459" r:id="rId19"/>
    <p:sldId id="468" r:id="rId20"/>
    <p:sldId id="462" r:id="rId21"/>
    <p:sldId id="463" r:id="rId22"/>
    <p:sldId id="450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00"/>
    <a:srgbClr val="0091BD"/>
    <a:srgbClr val="323E48"/>
    <a:srgbClr val="FF6900"/>
    <a:srgbClr val="00C1DE"/>
    <a:srgbClr val="7F7F7F"/>
    <a:srgbClr val="333E48"/>
    <a:srgbClr val="FF6B00"/>
    <a:srgbClr val="E5ECEB"/>
    <a:srgbClr val="95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4" autoAdjust="0"/>
    <p:restoredTop sz="80640"/>
  </p:normalViewPr>
  <p:slideViewPr>
    <p:cSldViewPr snapToGrid="0">
      <p:cViewPr varScale="1">
        <p:scale>
          <a:sx n="165" d="100"/>
          <a:sy n="165" d="100"/>
        </p:scale>
        <p:origin x="2320" y="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4/28/25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Overview of the session's goals for optimizing CPU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optimizations: linear quantization and network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optimizations: loop tiling, re-ordering, unrolling, and multi-threading.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acceleration techniques using Arm CPU features like NEON, SVE, and I8MM for increased data parallelism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techniques with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a low-level operator library for maximum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055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reduces precision to INT8,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INT8 matrix multiplication with specific hardware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SMLA vector instruction delivers peak integer multiply throughput.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Mandatory feature for Armv8.6+ architecture.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9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NEON, SVE implementations can scale from 128 to 2048 bits, making it more flexible.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Vector length design implementations must be a power of two, ensuring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using SVE can run on different vector widths without modification.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Z0-Z31 are shared with NEON for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Predicate registers (P0-P7) allow fine-grained control over vector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090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extends SVE to operate on matrix tiles,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Streaming SVE mode introduces new instructions for optimized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Dedicated ZA matrix storage allows for more efficient tile-based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ZA storage supports row and column accesses, optimizing memory layout.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New SME instructions include outer product operations, transposition, and logical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38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 such as quantization and pruning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details like loop tiling, reordering, and unrolling enhance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architecture features such as SVE, I8MM, and SME enable specialized optimizations.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helps maximize core utilization for parallel computation.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70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KleidiAI</a:t>
            </a:r>
            <a:r>
              <a:rPr lang="en-GB" dirty="0"/>
              <a:t> is an open-source library of optimized micro-kernels for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Designed for integration in C/C++ AI/ML frameworks.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uKernel</a:t>
            </a:r>
            <a:r>
              <a:rPr lang="en-GB" dirty="0"/>
              <a:t> provides multiple variants with different datatypes like I8MM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multithreading for full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code shows efficient weight matrix packing and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95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Linear quantization reduces model size and improves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Network pruning eliminates redundant parameters to speed up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techniques like loop tiling, reordering, and unrolling optimize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allows leveraging CPU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CPU SIMD technologies like NEON, SVE, I8MM, and SME provide specialized hardware acceleration.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methods with </a:t>
            </a:r>
            <a:r>
              <a:rPr lang="en-GB" dirty="0" err="1"/>
              <a:t>KleidiAI</a:t>
            </a:r>
            <a:r>
              <a:rPr lang="en-GB" dirty="0"/>
              <a:t> yields maximum CPU inference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86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Converts floating point values to a quantized range for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Scale factor (S) determines mapping between floating-point and integer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Zero-point (Z) accounts for offset in quantized representation.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Clipping and rounding ensure values remain in the valid range.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Dequantization reverses the process for approximate floating-point recovery.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62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numerical formats: fp32, fp16, bf16, int8, and int4.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bit-widths reduce memory and computational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Trade-off: reduced numerical precision for efficiency gains.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bfloat16 (bf16) has a higher dynamic range than fp16, preventing overflow errors.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Integer representations optimize performance in low-precision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15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Removes redundant neurons, weights, or activations to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Unstructured sparsity minimizes accuracy loss while reducing compute.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Iterative Magnitude Pruning: gradually removing the lowest-magnitude weights.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Fine-tuning ensures the network maintains performance after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pruning strategies: neuron pruning vs. connection pruning.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62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Improves memory access patterns in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Standard naive matrix multiplication follows an inefficient access pattern.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Row-major storage affects how data is accessed in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Re-ordering loops (</a:t>
            </a:r>
            <a:r>
              <a:rPr lang="en-GB" dirty="0" err="1"/>
              <a:t>ijk</a:t>
            </a:r>
            <a:r>
              <a:rPr lang="en-GB" dirty="0"/>
              <a:t> → </a:t>
            </a:r>
            <a:r>
              <a:rPr lang="en-GB" dirty="0" err="1"/>
              <a:t>ikj</a:t>
            </a:r>
            <a:r>
              <a:rPr lang="en-GB" dirty="0"/>
              <a:t>) improves data locality and reduces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Significant speed-up in large matrix multiplications.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0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but memory-bound.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DRAM access is slow compared to on-chip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Tiling partitions matrices into smaller blocks to fit within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Reusing data in cache improves efficiency and reduces DRAM bottlenecks.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Results in higher ops/memory access ratio and improved inference speed.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78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multiplications introduce branching overhead due to loop evaluations.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Unrolling loops reduces branching overhead, improving execution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Allows better instruction scheduling by exposing more independent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Reduces branch misprediction penalties, minimizing performance stalls.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shows unrolling by a factor of four, processing multiple iterations in one step.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123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and benefits from multi-core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allows different parts of the matrix to be processed simultaneously.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and cloud processors support simultaneous multithreading (SMT) for increased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OpenMP is a common tool for parallelizing loops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example illustrates how to parallelize the outer loop using OpenMP.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43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(Single Instruction Multiple Data) executes the same operation on multiple elements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NEON is ARM’s SIMD implementation for vectorized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Vector Extension (SVE) improves vectorization by supporting variable-length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integer matrix multiplication, useful for quantized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(Scalable Matrix Extension) builds on NEON and SVE for 2D vectorization.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35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1.png"/><Relationship Id="rId7" Type="http://schemas.openxmlformats.org/officeDocument/2006/relationships/hyperlink" Target="https://developer.arm.com/documentation/ddi0602/2024-12/SIMD-FP-Instructions/SMMLA--vector---Signed-8-bit-integer-matrix-multiply-accumulate--vector--?lang=en#V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eveloper.arm.com/documentation/ddi0602/2024-12/SIMD-FP-Instructions/SMMLA--vector---Signed-8-bit-integer-matrix-multiply-accumulate--vector--?lang=en#Vn__2" TargetMode="External"/><Relationship Id="rId11" Type="http://schemas.openxmlformats.org/officeDocument/2006/relationships/image" Target="../media/image5.svg"/><Relationship Id="rId5" Type="http://schemas.openxmlformats.org/officeDocument/2006/relationships/hyperlink" Target="https://developer.arm.com/documentation/ddi0602/2024-12/SIMD-FP-Instructions/SMMLA--vector---Signed-8-bit-integer-matrix-multiply-accumulate--vector--?lang=en#Vd__3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52.pn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7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lab.arm.com/kleidi/kleidiai" TargetMode="Externa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 for CPU Inference </a:t>
            </a:r>
            <a:r>
              <a:rPr lang="en-US" dirty="0"/>
              <a:t>(Chapter 4)</a:t>
            </a:r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ARM’s SIMD Capabilities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47CD77-9C24-FE95-B7F0-0A6EBE67A9C8}"/>
              </a:ext>
            </a:extLst>
          </p:cNvPr>
          <p:cNvSpPr txBox="1">
            <a:spLocks/>
          </p:cNvSpPr>
          <p:nvPr/>
        </p:nvSpPr>
        <p:spPr>
          <a:xfrm>
            <a:off x="398145" y="1152754"/>
            <a:ext cx="10886618" cy="53076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instruction multiple data (SIMD)</a:t>
            </a:r>
          </a:p>
          <a:p>
            <a:pPr lvl="1"/>
            <a:r>
              <a:rPr lang="en-GB" sz="1600" dirty="0"/>
              <a:t>Performs the same operation on multiple data elements concurrently</a:t>
            </a:r>
          </a:p>
          <a:p>
            <a:pPr lvl="1"/>
            <a:r>
              <a:rPr lang="en-GB" sz="1600" dirty="0"/>
              <a:t>Increases throughput for matrix multiplication </a:t>
            </a:r>
          </a:p>
          <a:p>
            <a:pPr lvl="1"/>
            <a:r>
              <a:rPr lang="en-GB" sz="1600" dirty="0"/>
              <a:t>Arms advanced implementation of SIMD instructions is the NEON feature. </a:t>
            </a:r>
          </a:p>
          <a:p>
            <a:pPr lvl="1"/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933A-1656-577E-69FD-BE14D89B6F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0" t="2215" r="2288" b="5641"/>
          <a:stretch/>
        </p:blipFill>
        <p:spPr>
          <a:xfrm>
            <a:off x="1329025" y="2504615"/>
            <a:ext cx="8684863" cy="183214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5ED1419-DB79-CDFF-F34D-4B62F8185D77}"/>
              </a:ext>
            </a:extLst>
          </p:cNvPr>
          <p:cNvSpPr txBox="1">
            <a:spLocks/>
          </p:cNvSpPr>
          <p:nvPr/>
        </p:nvSpPr>
        <p:spPr>
          <a:xfrm>
            <a:off x="51613" y="4976221"/>
            <a:ext cx="443913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Arm Advanced SIMD Features: </a:t>
            </a:r>
          </a:p>
          <a:p>
            <a:pPr lvl="1"/>
            <a:r>
              <a:rPr lang="en-GB" sz="1600" dirty="0"/>
              <a:t>Scalable Vector Extension</a:t>
            </a:r>
          </a:p>
          <a:p>
            <a:pPr lvl="2"/>
            <a:r>
              <a:rPr lang="en-GB" sz="1400" dirty="0"/>
              <a:t>Increased vectorization and enhanced throughput. </a:t>
            </a:r>
          </a:p>
          <a:p>
            <a:pPr lvl="2"/>
            <a:r>
              <a:rPr lang="en-GB" sz="1400" dirty="0"/>
              <a:t>Introduces vector-length agnostic approach. </a:t>
            </a:r>
            <a:endParaRPr lang="en-US" sz="1600" dirty="0"/>
          </a:p>
          <a:p>
            <a:pPr lvl="1"/>
            <a:endParaRPr lang="en-GB" sz="14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2E34EB3-DB2A-36E9-7601-C67A0B2532A5}"/>
              </a:ext>
            </a:extLst>
          </p:cNvPr>
          <p:cNvSpPr txBox="1">
            <a:spLocks/>
          </p:cNvSpPr>
          <p:nvPr/>
        </p:nvSpPr>
        <p:spPr>
          <a:xfrm>
            <a:off x="4095825" y="4943523"/>
            <a:ext cx="3491258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I8MM </a:t>
            </a:r>
          </a:p>
          <a:p>
            <a:pPr lvl="2"/>
            <a:r>
              <a:rPr lang="en-GB" sz="1400" dirty="0"/>
              <a:t>Feature of Arm Processors to accelerate integer matrix multiply </a:t>
            </a:r>
          </a:p>
          <a:p>
            <a:pPr lvl="2"/>
            <a:r>
              <a:rPr lang="en-GB" sz="1400" dirty="0"/>
              <a:t>Specifically suited for INT8 quantized networks</a:t>
            </a:r>
          </a:p>
          <a:p>
            <a:pPr lvl="2"/>
            <a:r>
              <a:rPr lang="en-GB" sz="1400" dirty="0"/>
              <a:t>Multiplies 2x8, 8x2 matrix segments to output 2x2 results. </a:t>
            </a:r>
          </a:p>
          <a:p>
            <a:pPr lvl="1"/>
            <a:endParaRPr lang="en-GB" sz="1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8F1EB6C-EEF5-B927-6CE8-33C9BCC93811}"/>
              </a:ext>
            </a:extLst>
          </p:cNvPr>
          <p:cNvSpPr txBox="1">
            <a:spLocks/>
          </p:cNvSpPr>
          <p:nvPr/>
        </p:nvSpPr>
        <p:spPr>
          <a:xfrm>
            <a:off x="7846634" y="4943523"/>
            <a:ext cx="378466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/>
              <a:t>SME </a:t>
            </a:r>
          </a:p>
          <a:p>
            <a:pPr lvl="2"/>
            <a:r>
              <a:rPr lang="en-GB" sz="1400" dirty="0"/>
              <a:t>Builds on NEON to use 2D vectorization </a:t>
            </a:r>
          </a:p>
          <a:p>
            <a:pPr lvl="2"/>
            <a:r>
              <a:rPr lang="en-GB" sz="1400" dirty="0"/>
              <a:t>Specifically developed for matrix multiply operations </a:t>
            </a:r>
          </a:p>
          <a:p>
            <a:pPr lvl="2"/>
            <a:r>
              <a:rPr lang="en-GB" sz="1400" dirty="0"/>
              <a:t>Extends SVE concepts by adding dedicated instructions for matrix-based computations.</a:t>
            </a:r>
            <a:endParaRPr lang="en-GB" sz="1600" dirty="0"/>
          </a:p>
          <a:p>
            <a:pPr lvl="1"/>
            <a:endParaRPr lang="en-GB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EBDCEA-BBB3-28A7-F2F9-3A75B2C2E4B8}"/>
              </a:ext>
            </a:extLst>
          </p:cNvPr>
          <p:cNvSpPr txBox="1">
            <a:spLocks/>
          </p:cNvSpPr>
          <p:nvPr/>
        </p:nvSpPr>
        <p:spPr>
          <a:xfrm>
            <a:off x="3882283" y="4356457"/>
            <a:ext cx="6676257" cy="328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I8MM: Accelerated Int8 Matrix Multiplication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88EB-16AE-F996-332C-C9319781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04191"/>
            <a:ext cx="11233150" cy="1911176"/>
          </a:xfrm>
        </p:spPr>
        <p:txBody>
          <a:bodyPr/>
          <a:lstStyle/>
          <a:p>
            <a:r>
              <a:rPr lang="en-US" dirty="0"/>
              <a:t>Quantization can reduce precision to INT8</a:t>
            </a:r>
          </a:p>
          <a:p>
            <a:r>
              <a:rPr lang="en-US" dirty="0"/>
              <a:t>I8MM designed to specifically accelerate INT8 Matrix Multiplication. </a:t>
            </a:r>
          </a:p>
          <a:p>
            <a:pPr lvl="1"/>
            <a:r>
              <a:rPr lang="en-GB" b="0" i="0" dirty="0">
                <a:effectLst/>
                <a:latin typeface="Lato" panose="020F0502020204030203" pitchFamily="34" charset="0"/>
              </a:rPr>
              <a:t>SMMLA (vector) instruction will deliver a peak integer multiply throughput that is at least as high as can be achieved using two SDOT (vector) instructions</a:t>
            </a:r>
          </a:p>
          <a:p>
            <a:pPr lvl="1"/>
            <a:r>
              <a:rPr lang="en-GB" dirty="0">
                <a:latin typeface="Lato" panose="020F0502020204030203" pitchFamily="34" charset="0"/>
              </a:rPr>
              <a:t>Mandatory features of Armv8.6+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8A633-D0C4-6952-CBBF-2153D9FA60A7}"/>
              </a:ext>
            </a:extLst>
          </p:cNvPr>
          <p:cNvSpPr/>
          <p:nvPr/>
        </p:nvSpPr>
        <p:spPr>
          <a:xfrm>
            <a:off x="3766458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E0ABAA-B9C4-4790-9701-CEB8F3AAC086}"/>
              </a:ext>
            </a:extLst>
          </p:cNvPr>
          <p:cNvSpPr/>
          <p:nvPr/>
        </p:nvSpPr>
        <p:spPr>
          <a:xfrm>
            <a:off x="4180115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D6ECA-0E09-2DE9-1212-28E35AF753EE}"/>
              </a:ext>
            </a:extLst>
          </p:cNvPr>
          <p:cNvSpPr/>
          <p:nvPr/>
        </p:nvSpPr>
        <p:spPr>
          <a:xfrm>
            <a:off x="4593772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0C728-EF61-6D74-DCCA-59CAD16485B3}"/>
              </a:ext>
            </a:extLst>
          </p:cNvPr>
          <p:cNvSpPr/>
          <p:nvPr/>
        </p:nvSpPr>
        <p:spPr>
          <a:xfrm>
            <a:off x="5007429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A171C0-8D4B-4176-C01F-F521B085F417}"/>
              </a:ext>
            </a:extLst>
          </p:cNvPr>
          <p:cNvSpPr/>
          <p:nvPr/>
        </p:nvSpPr>
        <p:spPr>
          <a:xfrm>
            <a:off x="5421086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4A5BA-2DDB-BCD5-BADB-B454638476EB}"/>
              </a:ext>
            </a:extLst>
          </p:cNvPr>
          <p:cNvSpPr/>
          <p:nvPr/>
        </p:nvSpPr>
        <p:spPr>
          <a:xfrm>
            <a:off x="5834743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5E52F5-91AE-03A2-C8E6-C2447C478623}"/>
              </a:ext>
            </a:extLst>
          </p:cNvPr>
          <p:cNvSpPr/>
          <p:nvPr/>
        </p:nvSpPr>
        <p:spPr>
          <a:xfrm>
            <a:off x="6248400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F1F996-837D-41B3-7903-CDADFB6BA56F}"/>
              </a:ext>
            </a:extLst>
          </p:cNvPr>
          <p:cNvSpPr/>
          <p:nvPr/>
        </p:nvSpPr>
        <p:spPr>
          <a:xfrm>
            <a:off x="6662057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D6C16-DCE9-144C-E5C9-3E01D1C2B179}"/>
              </a:ext>
            </a:extLst>
          </p:cNvPr>
          <p:cNvSpPr/>
          <p:nvPr/>
        </p:nvSpPr>
        <p:spPr>
          <a:xfrm>
            <a:off x="3766458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3C326-F558-EAD9-D6B6-A526F5D0EB84}"/>
              </a:ext>
            </a:extLst>
          </p:cNvPr>
          <p:cNvSpPr/>
          <p:nvPr/>
        </p:nvSpPr>
        <p:spPr>
          <a:xfrm>
            <a:off x="4180115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6E885-4B2E-B2E9-2335-56FD82CDE481}"/>
              </a:ext>
            </a:extLst>
          </p:cNvPr>
          <p:cNvSpPr/>
          <p:nvPr/>
        </p:nvSpPr>
        <p:spPr>
          <a:xfrm>
            <a:off x="4593772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DFEF51-2C55-CEC4-6759-FFD57D3E9444}"/>
              </a:ext>
            </a:extLst>
          </p:cNvPr>
          <p:cNvSpPr/>
          <p:nvPr/>
        </p:nvSpPr>
        <p:spPr>
          <a:xfrm>
            <a:off x="5007429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8CC33E-8F4A-C38E-50AC-93BC71209610}"/>
              </a:ext>
            </a:extLst>
          </p:cNvPr>
          <p:cNvSpPr/>
          <p:nvPr/>
        </p:nvSpPr>
        <p:spPr>
          <a:xfrm>
            <a:off x="5421086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F3B94-C02B-FFC9-50B0-28BAA94FF50F}"/>
              </a:ext>
            </a:extLst>
          </p:cNvPr>
          <p:cNvSpPr/>
          <p:nvPr/>
        </p:nvSpPr>
        <p:spPr>
          <a:xfrm>
            <a:off x="5834743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E9AA5A-8183-15E8-63BF-0B0708FF4C8B}"/>
              </a:ext>
            </a:extLst>
          </p:cNvPr>
          <p:cNvSpPr/>
          <p:nvPr/>
        </p:nvSpPr>
        <p:spPr>
          <a:xfrm>
            <a:off x="6248400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74D9D3-E5F3-E154-89DD-FB6957FCE357}"/>
              </a:ext>
            </a:extLst>
          </p:cNvPr>
          <p:cNvSpPr/>
          <p:nvPr/>
        </p:nvSpPr>
        <p:spPr>
          <a:xfrm>
            <a:off x="6662057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FB5A6-AA53-CA80-C319-FF40244932E9}"/>
              </a:ext>
            </a:extLst>
          </p:cNvPr>
          <p:cNvSpPr/>
          <p:nvPr/>
        </p:nvSpPr>
        <p:spPr>
          <a:xfrm rot="5400000">
            <a:off x="7826374" y="32548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FA5048-8280-DF3E-036A-A4B29A27DADB}"/>
              </a:ext>
            </a:extLst>
          </p:cNvPr>
          <p:cNvSpPr/>
          <p:nvPr/>
        </p:nvSpPr>
        <p:spPr>
          <a:xfrm rot="5400000">
            <a:off x="8174717" y="32548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1551E1-7844-14DA-DD75-34C7CFDCB01E}"/>
              </a:ext>
            </a:extLst>
          </p:cNvPr>
          <p:cNvSpPr/>
          <p:nvPr/>
        </p:nvSpPr>
        <p:spPr>
          <a:xfrm rot="5400000">
            <a:off x="7826374" y="364671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43C15B-3416-17BC-27BD-19715B154FDD}"/>
              </a:ext>
            </a:extLst>
          </p:cNvPr>
          <p:cNvSpPr/>
          <p:nvPr/>
        </p:nvSpPr>
        <p:spPr>
          <a:xfrm rot="5400000">
            <a:off x="8174717" y="36467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10E699-BC94-426F-B492-2D7FB91B1601}"/>
              </a:ext>
            </a:extLst>
          </p:cNvPr>
          <p:cNvSpPr/>
          <p:nvPr/>
        </p:nvSpPr>
        <p:spPr>
          <a:xfrm rot="5400000">
            <a:off x="7826374" y="403858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9F5D5-5578-C4FE-5A44-02D021C0C71A}"/>
              </a:ext>
            </a:extLst>
          </p:cNvPr>
          <p:cNvSpPr/>
          <p:nvPr/>
        </p:nvSpPr>
        <p:spPr>
          <a:xfrm rot="5400000">
            <a:off x="8174717" y="403858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C89E9F-974E-2AEA-75EE-F9A550AEAE46}"/>
              </a:ext>
            </a:extLst>
          </p:cNvPr>
          <p:cNvSpPr/>
          <p:nvPr/>
        </p:nvSpPr>
        <p:spPr>
          <a:xfrm rot="5400000">
            <a:off x="7826374" y="443974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B0E055-BE43-F2C9-EABB-8E8CD3121151}"/>
              </a:ext>
            </a:extLst>
          </p:cNvPr>
          <p:cNvSpPr/>
          <p:nvPr/>
        </p:nvSpPr>
        <p:spPr>
          <a:xfrm rot="5400000">
            <a:off x="8174717" y="443973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1540E-7066-180D-E903-8FAB183C34EC}"/>
              </a:ext>
            </a:extLst>
          </p:cNvPr>
          <p:cNvSpPr/>
          <p:nvPr/>
        </p:nvSpPr>
        <p:spPr>
          <a:xfrm rot="5400000">
            <a:off x="7826374" y="485339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5B9BDA-D0EE-8D40-6797-796C531E814C}"/>
              </a:ext>
            </a:extLst>
          </p:cNvPr>
          <p:cNvSpPr/>
          <p:nvPr/>
        </p:nvSpPr>
        <p:spPr>
          <a:xfrm rot="5400000">
            <a:off x="8174717" y="485339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2E377-0763-23C9-B0F5-9E3D5C1DF0C3}"/>
              </a:ext>
            </a:extLst>
          </p:cNvPr>
          <p:cNvSpPr/>
          <p:nvPr/>
        </p:nvSpPr>
        <p:spPr>
          <a:xfrm rot="5400000">
            <a:off x="7826374" y="524527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03586D2-DFAA-84F7-C105-6914FF8DC1F6}"/>
              </a:ext>
            </a:extLst>
          </p:cNvPr>
          <p:cNvSpPr/>
          <p:nvPr/>
        </p:nvSpPr>
        <p:spPr>
          <a:xfrm rot="5400000">
            <a:off x="8174717" y="524527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B58828-0938-4C02-AC9F-193E4AB6309F}"/>
              </a:ext>
            </a:extLst>
          </p:cNvPr>
          <p:cNvSpPr/>
          <p:nvPr/>
        </p:nvSpPr>
        <p:spPr>
          <a:xfrm rot="5400000">
            <a:off x="7826374" y="563715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8763435-4CB1-4BD0-1990-2A1E68D4F43B}"/>
              </a:ext>
            </a:extLst>
          </p:cNvPr>
          <p:cNvSpPr/>
          <p:nvPr/>
        </p:nvSpPr>
        <p:spPr>
          <a:xfrm rot="5400000">
            <a:off x="8174717" y="563715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9CD7C5-17C8-A330-C982-1ACF3B151B1F}"/>
              </a:ext>
            </a:extLst>
          </p:cNvPr>
          <p:cNvSpPr/>
          <p:nvPr/>
        </p:nvSpPr>
        <p:spPr>
          <a:xfrm rot="5400000">
            <a:off x="7826374" y="603830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06042A-3301-5227-E305-E91F56A75008}"/>
              </a:ext>
            </a:extLst>
          </p:cNvPr>
          <p:cNvSpPr/>
          <p:nvPr/>
        </p:nvSpPr>
        <p:spPr>
          <a:xfrm rot="5400000">
            <a:off x="8174717" y="603830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F5BA29-1D9F-9AB0-5D38-EF38A3DB72E6}"/>
              </a:ext>
            </a:extLst>
          </p:cNvPr>
          <p:cNvSpPr/>
          <p:nvPr/>
        </p:nvSpPr>
        <p:spPr>
          <a:xfrm rot="5400000">
            <a:off x="9992177" y="32330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06FB6E-9B67-BF9C-278D-52130C088CC8}"/>
              </a:ext>
            </a:extLst>
          </p:cNvPr>
          <p:cNvSpPr/>
          <p:nvPr/>
        </p:nvSpPr>
        <p:spPr>
          <a:xfrm rot="5400000">
            <a:off x="10340520" y="32330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E52FB1-EA72-8223-047D-F357D8B6633A}"/>
              </a:ext>
            </a:extLst>
          </p:cNvPr>
          <p:cNvSpPr/>
          <p:nvPr/>
        </p:nvSpPr>
        <p:spPr>
          <a:xfrm rot="5400000">
            <a:off x="9992177" y="3624911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13132D6-4068-1DAB-E844-7762020E88E4}"/>
              </a:ext>
            </a:extLst>
          </p:cNvPr>
          <p:cNvSpPr/>
          <p:nvPr/>
        </p:nvSpPr>
        <p:spPr>
          <a:xfrm rot="5400000">
            <a:off x="10340520" y="36249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/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blipFill>
                <a:blip r:embed="rId3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/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blipFill>
                <a:blip r:embed="rId4"/>
                <a:stretch>
                  <a:fillRect l="-18519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2B86E29A-731C-5A6B-15BC-99A978E2EB1D}"/>
              </a:ext>
            </a:extLst>
          </p:cNvPr>
          <p:cNvSpPr txBox="1"/>
          <p:nvPr/>
        </p:nvSpPr>
        <p:spPr>
          <a:xfrm>
            <a:off x="576943" y="4228108"/>
            <a:ext cx="567145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SMMLA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.4S,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</a:t>
            </a:r>
            <a:endParaRPr lang="en-US" sz="2100" kern="1200" dirty="0" err="1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64" name="Content Placeholder 3">
            <a:extLst>
              <a:ext uri="{FF2B5EF4-FFF2-40B4-BE49-F238E27FC236}">
                <a16:creationId xmlns:a16="http://schemas.microsoft.com/office/drawing/2014/main" id="{13134D23-6935-3C16-F583-E3952364C383}"/>
              </a:ext>
            </a:extLst>
          </p:cNvPr>
          <p:cNvSpPr txBox="1">
            <a:spLocks/>
          </p:cNvSpPr>
          <p:nvPr/>
        </p:nvSpPr>
        <p:spPr>
          <a:xfrm>
            <a:off x="925513" y="5020954"/>
            <a:ext cx="4647973" cy="1167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dirty="0">
                <a:solidFill>
                  <a:srgbClr val="00C1D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the destination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is the first source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dirty="0">
                <a:latin typeface="Lato" panose="020F0502020204030203" pitchFamily="34" charset="0"/>
              </a:rPr>
              <a:t>  the second source register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Vector Extension (SVE)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No fixed width (unlike NEON) – the same code can scale from 128 to 2048 bits.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Vector length must be a power of two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Guarantees, same implementation can run on hardware with different SVE Widths 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SVE Registers (Z0-Z31) shared with NEON (last 128 bits)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Predicate Registers (P0-P7) Provide fine-grained control over which elements in the vector are active.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  <a:blipFill>
                <a:blip r:embed="rId7"/>
                <a:stretch>
                  <a:fillRect t="-1237" r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16D2544-BEF7-69D3-CE66-1DFEDB03C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828" y="507355"/>
            <a:ext cx="3074399" cy="2539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0E478-F33C-9C23-E8A0-C04001F5DDE9}"/>
              </a:ext>
            </a:extLst>
          </p:cNvPr>
          <p:cNvSpPr txBox="1"/>
          <p:nvPr/>
        </p:nvSpPr>
        <p:spPr>
          <a:xfrm>
            <a:off x="5442403" y="3046809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SVE Registers (Z0-Z31)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DE77F-48D2-3FF0-9AA5-DCF44B216D3D}"/>
              </a:ext>
            </a:extLst>
          </p:cNvPr>
          <p:cNvSpPr txBox="1"/>
          <p:nvPr/>
        </p:nvSpPr>
        <p:spPr>
          <a:xfrm>
            <a:off x="5633266" y="6170288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Predicate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 Registers (P0-P7)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972EE-1042-C487-C383-77236CECB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6424" y="3373118"/>
            <a:ext cx="1600092" cy="25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73107-2F19-5AB1-C481-7E22051E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972D-2A2B-6411-EAAB-C4C072C6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9" y="269580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Matrix Extension (SME)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A2152EA-F480-0110-366B-B8779428F230}"/>
              </a:ext>
            </a:extLst>
          </p:cNvPr>
          <p:cNvSpPr txBox="1">
            <a:spLocks/>
          </p:cNvSpPr>
          <p:nvPr/>
        </p:nvSpPr>
        <p:spPr>
          <a:xfrm>
            <a:off x="459623" y="3823982"/>
            <a:ext cx="4419601" cy="2555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An extension to SVE to operate on matrix tiles </a:t>
            </a:r>
          </a:p>
          <a:p>
            <a:r>
              <a:rPr lang="en-GB" sz="2000" dirty="0"/>
              <a:t>Streaming SVE mode adds new instructions specifically for matrix multiplication</a:t>
            </a:r>
          </a:p>
          <a:p>
            <a:r>
              <a:rPr lang="en-GB" sz="2000" dirty="0"/>
              <a:t>Dedicated matrix tile storage (ZA) array </a:t>
            </a:r>
          </a:p>
          <a:p>
            <a:pPr lvl="1"/>
            <a:r>
              <a:rPr lang="en-GB" sz="1400" dirty="0"/>
              <a:t>Just like SVE, SME has variable length tile vector storage (SVL)</a:t>
            </a:r>
          </a:p>
          <a:p>
            <a:pPr marL="506095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1FFE8-0A2F-E2C9-DCA4-9E06EF9AC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515" y="1026979"/>
            <a:ext cx="1839686" cy="208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31E8E-B461-BA54-27A6-F13BFF8D0472}"/>
              </a:ext>
            </a:extLst>
          </p:cNvPr>
          <p:cNvSpPr txBox="1"/>
          <p:nvPr/>
        </p:nvSpPr>
        <p:spPr>
          <a:xfrm>
            <a:off x="838201" y="3227963"/>
            <a:ext cx="441960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Matrix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tile storage (ZA Array)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09CF0-A2BB-3C7D-258F-3CE954A5A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920" y="478301"/>
            <a:ext cx="2939870" cy="28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Dedicated matrix tile storage (ZA) array </a:t>
                </a:r>
              </a:p>
              <a:p>
                <a:pPr lvl="1"/>
                <a:r>
                  <a:rPr lang="en-GB" sz="1600" dirty="0"/>
                  <a:t>SVE had a variable length vector (SVL)</a:t>
                </a:r>
              </a:p>
              <a:p>
                <a:pPr lvl="1"/>
                <a:r>
                  <a:rPr lang="en-GB" sz="1600" dirty="0"/>
                  <a:t>Similarly, SME has variable length tile vector storage (SVL)</a:t>
                </a:r>
                <a:endParaRPr lang="en-GB" sz="2000" dirty="0"/>
              </a:p>
              <a:p>
                <a:r>
                  <a:rPr lang="en-GB" sz="2000" dirty="0"/>
                  <a:t>SME New instructions</a:t>
                </a:r>
              </a:p>
              <a:p>
                <a:pPr lvl="1"/>
                <a:r>
                  <a:rPr lang="en-GB" sz="1600" dirty="0"/>
                  <a:t>Outer Product (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600" dirty="0"/>
                  <a:t>) operations.</a:t>
                </a:r>
              </a:p>
              <a:p>
                <a:pPr lvl="1"/>
                <a:r>
                  <a:rPr lang="en-GB" sz="1600" dirty="0"/>
                  <a:t>Load/Store and Transposition </a:t>
                </a:r>
              </a:p>
              <a:p>
                <a:pPr lvl="1"/>
                <a:r>
                  <a:rPr lang="en-GB" sz="1600" dirty="0"/>
                  <a:t>Additional Arithmetic and Logical Operations (e.g. zeroing tiles)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  <a:blipFill>
                <a:blip r:embed="rId9"/>
                <a:stretch>
                  <a:fillRect t="-2956" r="-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BFD83-51E2-E33F-973C-7DE0391A34F9}"/>
              </a:ext>
            </a:extLst>
          </p:cNvPr>
          <p:cNvSpPr txBox="1"/>
          <p:nvPr/>
        </p:nvSpPr>
        <p:spPr>
          <a:xfrm>
            <a:off x="6711404" y="3227963"/>
            <a:ext cx="277821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ZA Array memory access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1E48A37-FFB6-2F5F-3498-74C9AC1B7E29}"/>
              </a:ext>
            </a:extLst>
          </p:cNvPr>
          <p:cNvSpPr txBox="1">
            <a:spLocks/>
          </p:cNvSpPr>
          <p:nvPr/>
        </p:nvSpPr>
        <p:spPr>
          <a:xfrm>
            <a:off x="8921205" y="1484628"/>
            <a:ext cx="2619104" cy="1328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ZAOH.B[n</a:t>
            </a:r>
            <a:r>
              <a:rPr lang="en-GB" sz="1600" dirty="0"/>
              <a:t>] accesses the nth row</a:t>
            </a:r>
          </a:p>
          <a:p>
            <a:pPr marL="506095" lvl="1" indent="0">
              <a:buNone/>
            </a:pPr>
            <a:endParaRPr lang="en-GB" sz="1600" dirty="0"/>
          </a:p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ZAOV.B[n] </a:t>
            </a:r>
            <a:r>
              <a:rPr lang="en-GB" sz="1600" dirty="0"/>
              <a:t>accesses the nth column</a:t>
            </a:r>
            <a:endParaRPr lang="en-GB" sz="2000" dirty="0"/>
          </a:p>
          <a:p>
            <a:pPr marL="506095" lvl="1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2628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982C-9EC6-7A11-28A9-2D1C983D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covered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ACB4-C035-F331-453E-2EB3FB3BF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625710" cy="4948335"/>
          </a:xfrm>
        </p:spPr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b="1" dirty="0"/>
              <a:t>Quantization</a:t>
            </a:r>
            <a:r>
              <a:rPr lang="en-GB" dirty="0"/>
              <a:t> (e.g., INT8) for faster compute</a:t>
            </a:r>
          </a:p>
          <a:p>
            <a:pPr lvl="1"/>
            <a:r>
              <a:rPr lang="en-GB" b="1" dirty="0"/>
              <a:t>Pruning</a:t>
            </a:r>
            <a:r>
              <a:rPr lang="en-GB" dirty="0"/>
              <a:t> to reduce computation &amp; memory footprint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Optimizations</a:t>
            </a:r>
          </a:p>
          <a:p>
            <a:pPr lvl="1"/>
            <a:r>
              <a:rPr lang="en-GB" b="1" dirty="0"/>
              <a:t>Loop Tiling &amp; Blocking</a:t>
            </a:r>
            <a:r>
              <a:rPr lang="en-GB" dirty="0"/>
              <a:t> for cache locality</a:t>
            </a:r>
          </a:p>
          <a:p>
            <a:pPr lvl="1"/>
            <a:r>
              <a:rPr lang="en-GB" b="1" dirty="0"/>
              <a:t>Loop Reordering </a:t>
            </a:r>
            <a:r>
              <a:rPr lang="en-GB" dirty="0"/>
              <a:t>for improved memory access pattern</a:t>
            </a:r>
          </a:p>
          <a:p>
            <a:pPr lvl="1"/>
            <a:r>
              <a:rPr lang="en-GB" b="1" dirty="0"/>
              <a:t>Loop Unrolling</a:t>
            </a:r>
            <a:r>
              <a:rPr lang="en-GB" dirty="0"/>
              <a:t> for reduced overhead </a:t>
            </a:r>
          </a:p>
          <a:p>
            <a:pPr lvl="1"/>
            <a:r>
              <a:rPr lang="en-GB" b="1" dirty="0"/>
              <a:t>Multi-Threading</a:t>
            </a:r>
            <a:r>
              <a:rPr lang="en-GB" dirty="0"/>
              <a:t> for core-level parallelism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Architecture Features</a:t>
            </a:r>
          </a:p>
          <a:p>
            <a:pPr lvl="1"/>
            <a:r>
              <a:rPr lang="en-GB" b="1" dirty="0"/>
              <a:t>NEON</a:t>
            </a:r>
            <a:r>
              <a:rPr lang="en-GB" dirty="0"/>
              <a:t> (SIMD)</a:t>
            </a:r>
          </a:p>
          <a:p>
            <a:pPr lvl="1"/>
            <a:r>
              <a:rPr lang="en-GB" b="1" dirty="0"/>
              <a:t>SVE</a:t>
            </a:r>
            <a:r>
              <a:rPr lang="en-GB" dirty="0"/>
              <a:t> (Scalable Vector Extension)</a:t>
            </a:r>
          </a:p>
          <a:p>
            <a:pPr lvl="1"/>
            <a:r>
              <a:rPr lang="en-GB" b="1" dirty="0"/>
              <a:t>I8MM</a:t>
            </a:r>
            <a:r>
              <a:rPr lang="en-GB" dirty="0"/>
              <a:t> (Integer Matrix Multiply)</a:t>
            </a:r>
          </a:p>
          <a:p>
            <a:pPr lvl="1"/>
            <a:r>
              <a:rPr lang="en-GB" b="1" dirty="0"/>
              <a:t>SME</a:t>
            </a:r>
            <a:r>
              <a:rPr lang="en-GB" dirty="0"/>
              <a:t> (Scalable Matrix Extension)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E6582-AD29-1F20-10A7-810D1DB1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491" y="672306"/>
            <a:ext cx="2872945" cy="1069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3A254-0C2A-3911-965E-654CE81CF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018" y="2322678"/>
            <a:ext cx="2872945" cy="164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3FE52-2B50-5AFD-62A4-6696EFCB5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063" y="4577531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3E5E1-17C6-11B7-B8A4-82AFC686433C}"/>
              </a:ext>
            </a:extLst>
          </p:cNvPr>
          <p:cNvSpPr txBox="1"/>
          <p:nvPr/>
        </p:nvSpPr>
        <p:spPr>
          <a:xfrm>
            <a:off x="8792859" y="179256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D8767-AA89-C81E-71F3-7C385FD40FF8}"/>
              </a:ext>
            </a:extLst>
          </p:cNvPr>
          <p:cNvSpPr txBox="1"/>
          <p:nvPr/>
        </p:nvSpPr>
        <p:spPr>
          <a:xfrm>
            <a:off x="7356386" y="4054112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Quantization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55761-D20C-024D-E305-D2153DB2B767}"/>
              </a:ext>
            </a:extLst>
          </p:cNvPr>
          <p:cNvSpPr txBox="1"/>
          <p:nvPr/>
        </p:nvSpPr>
        <p:spPr>
          <a:xfrm>
            <a:off x="6723063" y="621079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Loop Tiling </a:t>
            </a:r>
          </a:p>
        </p:txBody>
      </p:sp>
    </p:spTree>
    <p:extLst>
      <p:ext uri="{BB962C8B-B14F-4D97-AF65-F5344CB8AC3E}">
        <p14:creationId xmlns:p14="http://schemas.microsoft.com/office/powerpoint/2010/main" val="345200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47" y="18517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Bringing It All Together in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DBC83-6297-DB3E-D872-293FFE7A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47" y="1029589"/>
            <a:ext cx="4599202" cy="4948335"/>
          </a:xfrm>
        </p:spPr>
        <p:txBody>
          <a:bodyPr/>
          <a:lstStyle/>
          <a:p>
            <a:r>
              <a:rPr lang="en-GB" b="1" dirty="0"/>
              <a:t>What is </a:t>
            </a:r>
            <a:r>
              <a:rPr lang="en-GB" b="1" dirty="0" err="1"/>
              <a:t>KleidiAI</a:t>
            </a:r>
            <a:r>
              <a:rPr lang="en-GB" b="1" dirty="0"/>
              <a:t>?</a:t>
            </a:r>
          </a:p>
          <a:p>
            <a:pPr lvl="1"/>
            <a:r>
              <a:rPr lang="en-GB" dirty="0"/>
              <a:t>Open-source library of performance-critical micro-kernels for Arm CPUs</a:t>
            </a:r>
          </a:p>
          <a:p>
            <a:pPr lvl="1"/>
            <a:r>
              <a:rPr lang="en-GB" dirty="0"/>
              <a:t>Designed for easy integration in C/C++ AI/ML frameworks</a:t>
            </a:r>
          </a:p>
          <a:p>
            <a:pPr lvl="1"/>
            <a:r>
              <a:rPr lang="en-GB" dirty="0"/>
              <a:t>Operators are extremely well optimized, written in hand-crafted assembly.</a:t>
            </a:r>
          </a:p>
          <a:p>
            <a:pPr lvl="1"/>
            <a:endParaRPr lang="en-GB" dirty="0"/>
          </a:p>
          <a:p>
            <a:r>
              <a:rPr lang="en-GB" b="1" dirty="0" err="1"/>
              <a:t>ukernel</a:t>
            </a:r>
            <a:r>
              <a:rPr lang="en-GB" dirty="0"/>
              <a:t>	</a:t>
            </a:r>
          </a:p>
          <a:p>
            <a:pPr lvl="1"/>
            <a:r>
              <a:rPr lang="en-GB" dirty="0"/>
              <a:t>A number of variants each implemented with different datatype/features (I8MM, SVE, …)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be multithreaded to produce a full Matrix Multiply.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DB1A-DC01-4042-79F2-E3A2D86B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70" y="3736537"/>
            <a:ext cx="6439930" cy="2403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1F3B8-DDCE-6A55-7E9C-95C12733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70" y="803057"/>
            <a:ext cx="5142470" cy="2246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DCC9A-5332-1BE0-00A2-5CAF6AE6FA7A}"/>
              </a:ext>
            </a:extLst>
          </p:cNvPr>
          <p:cNvSpPr txBox="1"/>
          <p:nvPr/>
        </p:nvSpPr>
        <p:spPr>
          <a:xfrm>
            <a:off x="5447270" y="3358333"/>
            <a:ext cx="655114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Packing the weight matrix (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rhs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) for efficient memory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543E-431A-7524-A151-52E135D7EC0B}"/>
              </a:ext>
            </a:extLst>
          </p:cNvPr>
          <p:cNvSpPr txBox="1"/>
          <p:nvPr/>
        </p:nvSpPr>
        <p:spPr>
          <a:xfrm>
            <a:off x="5477132" y="6241319"/>
            <a:ext cx="630400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Run the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KleidiAI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Matmul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ukernel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2B647-5AC0-F2AF-08E2-098E0AAB0507}"/>
              </a:ext>
            </a:extLst>
          </p:cNvPr>
          <p:cNvSpPr txBox="1"/>
          <p:nvPr/>
        </p:nvSpPr>
        <p:spPr>
          <a:xfrm>
            <a:off x="7655028" y="84196"/>
            <a:ext cx="4343383" cy="2492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KleidiAI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  <a:hlinkClick r:id="rId5"/>
              </a:rPr>
              <a:t>https://gitlab.arm.com/kleidi/kleidiai</a:t>
            </a:r>
            <a:endParaRPr lang="en-GB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C8318-1D71-BD2B-C5B3-00003143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dirty="0"/>
              <a:t>Linear Quantization reduces model size and improves compute efficiency.</a:t>
            </a:r>
          </a:p>
          <a:p>
            <a:pPr lvl="1"/>
            <a:r>
              <a:rPr lang="en-GB" dirty="0"/>
              <a:t>Network Pruning removes redundant parameters to speed up inference.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Techniques</a:t>
            </a:r>
          </a:p>
          <a:p>
            <a:pPr lvl="1"/>
            <a:r>
              <a:rPr lang="en-GB" dirty="0"/>
              <a:t>Loop Tiling, Re-ordering, and Unrolling optimize matrix multiplication performance.</a:t>
            </a:r>
          </a:p>
          <a:p>
            <a:pPr lvl="1"/>
            <a:r>
              <a:rPr lang="en-GB" dirty="0"/>
              <a:t>Multi-threading leverages parallelism for higher throughput.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CPU SIMD Technologies</a:t>
            </a:r>
          </a:p>
          <a:p>
            <a:pPr lvl="1"/>
            <a:r>
              <a:rPr lang="en-GB" dirty="0"/>
              <a:t>NEON, SVE, I8MM, and SME provide specialized hardware instructions for faster matrix operations.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Integration</a:t>
            </a:r>
          </a:p>
          <a:p>
            <a:pPr lvl="1"/>
            <a:r>
              <a:rPr lang="en-GB" dirty="0"/>
              <a:t>Combining these methods with </a:t>
            </a:r>
            <a:r>
              <a:rPr lang="en-GB" dirty="0" err="1"/>
              <a:t>Kleidi</a:t>
            </a:r>
            <a:r>
              <a:rPr lang="en-GB" dirty="0"/>
              <a:t> µKernel yields maximal CPU inference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239404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39BA7-1D4A-6290-0F5F-AD885D29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894164"/>
            <a:ext cx="8730478" cy="4948335"/>
          </a:xfrm>
        </p:spPr>
        <p:txBody>
          <a:bodyPr/>
          <a:lstStyle/>
          <a:p>
            <a:r>
              <a:rPr lang="en-GB" dirty="0"/>
              <a:t>By the end of this session, you will know how to:</a:t>
            </a:r>
          </a:p>
          <a:p>
            <a:pPr lvl="1"/>
            <a:r>
              <a:rPr lang="en-GB" b="1" dirty="0"/>
              <a:t>Apply algorithmic optimizations</a:t>
            </a:r>
            <a:r>
              <a:rPr lang="en-GB" dirty="0"/>
              <a:t> for CPU inference, including:</a:t>
            </a:r>
          </a:p>
          <a:p>
            <a:pPr lvl="2"/>
            <a:r>
              <a:rPr lang="en-GB" dirty="0"/>
              <a:t>Linear quantization</a:t>
            </a:r>
          </a:p>
          <a:p>
            <a:pPr lvl="2"/>
            <a:r>
              <a:rPr lang="en-GB" dirty="0"/>
              <a:t>Network pruning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Optimize matrix multiplication</a:t>
            </a:r>
            <a:r>
              <a:rPr lang="en-GB" dirty="0"/>
              <a:t> through:</a:t>
            </a:r>
          </a:p>
          <a:p>
            <a:pPr lvl="2"/>
            <a:r>
              <a:rPr lang="en-GB" dirty="0"/>
              <a:t>Loop tiling</a:t>
            </a:r>
          </a:p>
          <a:p>
            <a:pPr lvl="2"/>
            <a:r>
              <a:rPr lang="en-GB" dirty="0"/>
              <a:t>Loop re-ordering</a:t>
            </a:r>
          </a:p>
          <a:p>
            <a:pPr lvl="2"/>
            <a:r>
              <a:rPr lang="en-GB" dirty="0"/>
              <a:t>Loop unrolling</a:t>
            </a:r>
          </a:p>
          <a:p>
            <a:pPr lvl="2"/>
            <a:r>
              <a:rPr lang="en-GB" dirty="0"/>
              <a:t>Multi-threading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Leverage Arm CPU SIMD technologies</a:t>
            </a:r>
            <a:r>
              <a:rPr lang="en-GB" dirty="0"/>
              <a:t> for faster inference:</a:t>
            </a:r>
          </a:p>
          <a:p>
            <a:pPr lvl="2"/>
            <a:r>
              <a:rPr lang="en-GB" dirty="0"/>
              <a:t>NEON</a:t>
            </a:r>
          </a:p>
          <a:p>
            <a:pPr lvl="2"/>
            <a:r>
              <a:rPr lang="en-GB" dirty="0"/>
              <a:t>Scalable Vector Extension (SVE)</a:t>
            </a:r>
          </a:p>
          <a:p>
            <a:pPr lvl="2"/>
            <a:r>
              <a:rPr lang="en-GB" dirty="0"/>
              <a:t>Int8 Matrix Multiply (I8MM)</a:t>
            </a:r>
          </a:p>
          <a:p>
            <a:pPr lvl="2"/>
            <a:r>
              <a:rPr lang="en-GB" dirty="0"/>
              <a:t>Scalable Matrix Extension (SME)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Combine these methods</a:t>
            </a:r>
            <a:r>
              <a:rPr lang="en-GB" dirty="0"/>
              <a:t> with the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to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0" y="392437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Linear Quantization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5ADD0B-1336-3908-5FBF-9ED08AF5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5" y="1171112"/>
                <a:ext cx="5904250" cy="1564884"/>
              </a:xfrm>
            </p:spPr>
            <p:txBody>
              <a:bodyPr/>
              <a:lstStyle/>
              <a:p>
                <a:r>
                  <a:rPr lang="en-US" b="1" dirty="0"/>
                  <a:t>Linear Quantization </a:t>
                </a:r>
                <a:r>
                  <a:rPr lang="en-US" dirty="0"/>
                  <a:t>maps floating point range to quantized range with an optional offset, with scale factor </a:t>
                </a:r>
                <a14:m>
                  <m:oMath xmlns:m="http://schemas.openxmlformats.org/officeDocument/2006/math">
                    <m:r>
                      <a:rPr lang="en-GB" sz="2400" b="0" i="1" kern="1200" smtClean="0">
                        <a:solidFill>
                          <a:srgbClr val="0091BD"/>
                        </a:solidFill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</m:oMath>
                </a14:m>
                <a:r>
                  <a:rPr lang="en-US" dirty="0"/>
                  <a:t> and zero-point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C05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b="0" i="1" smtClean="0">
                        <a:solidFill>
                          <a:srgbClr val="C05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Quantization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Dequantization: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5ADD0B-1336-3908-5FBF-9ED08AF5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1171112"/>
                <a:ext cx="5904250" cy="1564884"/>
              </a:xfrm>
              <a:blipFill>
                <a:blip r:embed="rId3"/>
                <a:stretch>
                  <a:fillRect t="-6452" b="-20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44847B-669F-60D9-08BB-FCA2BB95973E}"/>
              </a:ext>
            </a:extLst>
          </p:cNvPr>
          <p:cNvCxnSpPr>
            <a:cxnSpLocks/>
          </p:cNvCxnSpPr>
          <p:nvPr/>
        </p:nvCxnSpPr>
        <p:spPr>
          <a:xfrm>
            <a:off x="6105001" y="3034649"/>
            <a:ext cx="54094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D6AA84-ADE0-49E6-1108-D745B97F7497}"/>
              </a:ext>
            </a:extLst>
          </p:cNvPr>
          <p:cNvCxnSpPr>
            <a:cxnSpLocks/>
          </p:cNvCxnSpPr>
          <p:nvPr/>
        </p:nvCxnSpPr>
        <p:spPr>
          <a:xfrm>
            <a:off x="7277791" y="5306794"/>
            <a:ext cx="3045128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E13218E-EF73-33D0-BC26-B1D12E764109}"/>
              </a:ext>
            </a:extLst>
          </p:cNvPr>
          <p:cNvSpPr/>
          <p:nvPr/>
        </p:nvSpPr>
        <p:spPr>
          <a:xfrm>
            <a:off x="7768701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98AF97-826F-710B-6215-0B8AD18413C5}"/>
              </a:ext>
            </a:extLst>
          </p:cNvPr>
          <p:cNvSpPr/>
          <p:nvPr/>
        </p:nvSpPr>
        <p:spPr>
          <a:xfrm>
            <a:off x="8096148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CC4C0D-6F51-7395-1AAC-D7CBAEA8D358}"/>
              </a:ext>
            </a:extLst>
          </p:cNvPr>
          <p:cNvSpPr/>
          <p:nvPr/>
        </p:nvSpPr>
        <p:spPr>
          <a:xfrm>
            <a:off x="8423595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2419BD-EFEC-4375-FFB6-1670DF423515}"/>
              </a:ext>
            </a:extLst>
          </p:cNvPr>
          <p:cNvSpPr/>
          <p:nvPr/>
        </p:nvSpPr>
        <p:spPr>
          <a:xfrm>
            <a:off x="8748696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2792D1-D516-E974-F253-94119EFEBC89}"/>
              </a:ext>
            </a:extLst>
          </p:cNvPr>
          <p:cNvSpPr/>
          <p:nvPr/>
        </p:nvSpPr>
        <p:spPr>
          <a:xfrm>
            <a:off x="9074970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B9390-8D3D-542E-4AAC-8A732B62F7EA}"/>
              </a:ext>
            </a:extLst>
          </p:cNvPr>
          <p:cNvSpPr/>
          <p:nvPr/>
        </p:nvSpPr>
        <p:spPr>
          <a:xfrm>
            <a:off x="9401244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28BCD9-57F0-B5E3-496C-1D758A2A3458}"/>
              </a:ext>
            </a:extLst>
          </p:cNvPr>
          <p:cNvSpPr/>
          <p:nvPr/>
        </p:nvSpPr>
        <p:spPr>
          <a:xfrm>
            <a:off x="9727518" y="5252758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9DD89F-60A1-7BA5-CC7A-002DFE739D21}"/>
              </a:ext>
            </a:extLst>
          </p:cNvPr>
          <p:cNvSpPr/>
          <p:nvPr/>
        </p:nvSpPr>
        <p:spPr>
          <a:xfrm>
            <a:off x="10053792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40F695-EA89-B753-716A-2D5CCC22F09B}"/>
              </a:ext>
            </a:extLst>
          </p:cNvPr>
          <p:cNvSpPr/>
          <p:nvPr/>
        </p:nvSpPr>
        <p:spPr>
          <a:xfrm>
            <a:off x="7441254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82309-1864-3310-BA3A-EC897702F492}"/>
              </a:ext>
            </a:extLst>
          </p:cNvPr>
          <p:cNvSpPr/>
          <p:nvPr/>
        </p:nvSpPr>
        <p:spPr>
          <a:xfrm>
            <a:off x="6383675" y="2842566"/>
            <a:ext cx="4972595" cy="365760"/>
          </a:xfrm>
          <a:prstGeom prst="rect">
            <a:avLst/>
          </a:prstGeom>
          <a:solidFill>
            <a:srgbClr val="0091B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2D34E1-2A8B-9366-1807-859722F80924}"/>
              </a:ext>
            </a:extLst>
          </p:cNvPr>
          <p:cNvSpPr txBox="1"/>
          <p:nvPr/>
        </p:nvSpPr>
        <p:spPr>
          <a:xfrm>
            <a:off x="3030583" y="-818606"/>
            <a:ext cx="65" cy="2908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6405AE-5E28-A8E6-DB18-E4FDD6815FA7}"/>
              </a:ext>
            </a:extLst>
          </p:cNvPr>
          <p:cNvCxnSpPr>
            <a:cxnSpLocks/>
          </p:cNvCxnSpPr>
          <p:nvPr/>
        </p:nvCxnSpPr>
        <p:spPr>
          <a:xfrm>
            <a:off x="9178879" y="2842566"/>
            <a:ext cx="0" cy="365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EA4233-9C30-A842-9559-61726AB09D8A}"/>
              </a:ext>
            </a:extLst>
          </p:cNvPr>
          <p:cNvCxnSpPr>
            <a:cxnSpLocks/>
          </p:cNvCxnSpPr>
          <p:nvPr/>
        </p:nvCxnSpPr>
        <p:spPr>
          <a:xfrm>
            <a:off x="6383675" y="3226733"/>
            <a:ext cx="849196" cy="2016812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56173D-DDCD-6685-E00E-3B28F79324E7}"/>
              </a:ext>
            </a:extLst>
          </p:cNvPr>
          <p:cNvCxnSpPr>
            <a:cxnSpLocks/>
          </p:cNvCxnSpPr>
          <p:nvPr/>
        </p:nvCxnSpPr>
        <p:spPr>
          <a:xfrm flipH="1">
            <a:off x="10380066" y="3226733"/>
            <a:ext cx="976204" cy="2026023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7F4F3E-9F25-F28B-FB5B-5DAD06EC3203}"/>
              </a:ext>
            </a:extLst>
          </p:cNvPr>
          <p:cNvCxnSpPr/>
          <p:nvPr/>
        </p:nvCxnSpPr>
        <p:spPr>
          <a:xfrm flipH="1">
            <a:off x="8809705" y="3226733"/>
            <a:ext cx="369174" cy="194973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DCED9BB-1648-8B19-68D8-4E7418612BC7}"/>
              </a:ext>
            </a:extLst>
          </p:cNvPr>
          <p:cNvSpPr txBox="1"/>
          <p:nvPr/>
        </p:nvSpPr>
        <p:spPr>
          <a:xfrm>
            <a:off x="6383675" y="2835299"/>
            <a:ext cx="224681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 Point Range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/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</m:oMath>
                  </m:oMathPara>
                </a14:m>
                <a:endParaRPr lang="en-US" sz="28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blipFill>
                <a:blip r:embed="rId4"/>
                <a:stretch>
                  <a:fillRect l="-19048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/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/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blipFill>
                <a:blip r:embed="rId6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/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</m:oMath>
                  </m:oMathPara>
                </a14:m>
                <a:endParaRPr lang="en-GB" sz="2100" b="0" kern="1200" dirty="0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/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/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/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US" sz="21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blipFill>
                <a:blip r:embed="rId10"/>
                <a:stretch>
                  <a:fillRect l="-27778" t="-3333"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/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lang="en-US" sz="2800" kern="1200" dirty="0" err="1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blipFill>
                <a:blip r:embed="rId11"/>
                <a:stretch>
                  <a:fillRect l="-25000" r="-2083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/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𝑟</m:t>
                          </m:r>
                        </m:e>
                      </m:acc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 −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𝑍</m:t>
                          </m:r>
                        </m:e>
                      </m:d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blipFill>
                <a:blip r:embed="rId12"/>
                <a:stretch>
                  <a:fillRect l="-1379" t="-17241" r="-275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C1EEB334-8D26-EBFB-C81F-04458BD14A7F}"/>
              </a:ext>
            </a:extLst>
          </p:cNvPr>
          <p:cNvSpPr txBox="1"/>
          <p:nvPr/>
        </p:nvSpPr>
        <p:spPr>
          <a:xfrm>
            <a:off x="8470902" y="1649128"/>
            <a:ext cx="22830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Floating-point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19A6A-6B91-5C3C-2B15-6244E5D0DB6A}"/>
              </a:ext>
            </a:extLst>
          </p:cNvPr>
          <p:cNvSpPr txBox="1"/>
          <p:nvPr/>
        </p:nvSpPr>
        <p:spPr>
          <a:xfrm>
            <a:off x="8470902" y="2009379"/>
            <a:ext cx="174958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Integer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3F070B-E47A-9F9C-B00C-43B2E69C5036}"/>
              </a:ext>
            </a:extLst>
          </p:cNvPr>
          <p:cNvSpPr/>
          <p:nvPr/>
        </p:nvSpPr>
        <p:spPr>
          <a:xfrm>
            <a:off x="8070066" y="1712763"/>
            <a:ext cx="223538" cy="198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A3641F7-8300-6227-159C-53564B0D8E2F}"/>
              </a:ext>
            </a:extLst>
          </p:cNvPr>
          <p:cNvSpPr/>
          <p:nvPr/>
        </p:nvSpPr>
        <p:spPr>
          <a:xfrm>
            <a:off x="8070066" y="2050688"/>
            <a:ext cx="223538" cy="198629"/>
          </a:xfrm>
          <a:prstGeom prst="rect">
            <a:avLst/>
          </a:prstGeom>
          <a:solidFill>
            <a:srgbClr val="C0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/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blipFill>
                <a:blip r:embed="rId13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/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den>
                      </m:f>
                      <m:r>
                        <a:rPr lang="en-GB" sz="2000" b="0" i="1" kern="1200" smtClean="0">
                          <a:solidFill>
                            <a:srgbClr val="323E48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blipFill>
                <a:blip r:embed="rId14"/>
                <a:stretch>
                  <a:fillRect l="-1835" t="-6818" r="-2752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/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𝑐𝑙𝑖𝑝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den>
                          </m:f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blipFill>
                <a:blip r:embed="rId15"/>
                <a:stretch>
                  <a:fillRect l="-1262" t="-4444" r="-157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 on ARM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Data Formats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fp16/bfp16 -&gt;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Reducing</a:t>
            </a:r>
            <a:r>
              <a:rPr lang="en-GB" altLang="en-US" b="1" dirty="0"/>
              <a:t> Bit-widths reduces numerical precision </a:t>
            </a:r>
            <a:r>
              <a:rPr lang="en-GB" altLang="en-US" dirty="0"/>
              <a:t>(the number of representable values) </a:t>
            </a:r>
          </a:p>
          <a:p>
            <a:pPr lvl="2"/>
            <a:r>
              <a:rPr lang="en-GB" altLang="en-US" b="1" dirty="0"/>
              <a:t> Bf16 </a:t>
            </a:r>
            <a:r>
              <a:rPr lang="en-GB" altLang="en-US" dirty="0"/>
              <a:t>has higher </a:t>
            </a:r>
            <a:r>
              <a:rPr lang="en-GB" altLang="en-US" b="1" dirty="0"/>
              <a:t>dynamic range </a:t>
            </a:r>
            <a:r>
              <a:rPr lang="en-GB" altLang="en-US" dirty="0"/>
              <a:t>compared to fp16, and avoids overflow errors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67125" y="1831718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Neural Network Pruning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FDDBE-208A-FDF2-DAFC-20AF24212819}"/>
              </a:ext>
            </a:extLst>
          </p:cNvPr>
          <p:cNvSpPr txBox="1"/>
          <p:nvPr/>
        </p:nvSpPr>
        <p:spPr>
          <a:xfrm>
            <a:off x="3175910" y="6692267"/>
            <a:ext cx="5357300" cy="153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dirty="0"/>
              <a:t>Learning Both Weights and Connections for Efficient Neural Network [</a:t>
            </a:r>
            <a:r>
              <a:rPr lang="en-GB" sz="1100" dirty="0" err="1"/>
              <a:t>Hanetal</a:t>
            </a:r>
            <a:r>
              <a:rPr lang="en-GB" sz="1100" dirty="0"/>
              <a:t>., </a:t>
            </a:r>
            <a:r>
              <a:rPr lang="en-GB" sz="1100" dirty="0" err="1"/>
              <a:t>NeurIPS</a:t>
            </a:r>
            <a:r>
              <a:rPr lang="en-GB" sz="1100" dirty="0"/>
              <a:t> 2015]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521927-F9A0-7A21-A89B-9D2480ED36DD}"/>
              </a:ext>
            </a:extLst>
          </p:cNvPr>
          <p:cNvSpPr txBox="1">
            <a:spLocks/>
          </p:cNvSpPr>
          <p:nvPr/>
        </p:nvSpPr>
        <p:spPr>
          <a:xfrm>
            <a:off x="398145" y="1398032"/>
            <a:ext cx="5057685" cy="2521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Pruning</a:t>
            </a:r>
            <a:r>
              <a:rPr lang="en-US" sz="2000" dirty="0"/>
              <a:t> removes redundant weights, neurons or activations from the network.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High</a:t>
            </a:r>
            <a:r>
              <a:rPr lang="en-US" sz="2000" dirty="0"/>
              <a:t> level of </a:t>
            </a:r>
            <a:r>
              <a:rPr lang="en-US" sz="2000" b="1" dirty="0"/>
              <a:t>unstructured sparsity </a:t>
            </a:r>
            <a:r>
              <a:rPr lang="en-US" sz="2000" dirty="0"/>
              <a:t>can be achieved with minimal accuracy loss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common approach</a:t>
            </a:r>
            <a:r>
              <a:rPr lang="en-US" sz="2000" b="1" dirty="0"/>
              <a:t>, Iterative Magnitude Pruning</a:t>
            </a:r>
            <a:r>
              <a:rPr lang="en-US" sz="20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6FD8B-F7CE-E9B4-EF13-D35ADEE90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645" y="352011"/>
            <a:ext cx="5341189" cy="30769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165AD8-1B98-5DF3-D955-85005BF9A702}"/>
              </a:ext>
            </a:extLst>
          </p:cNvPr>
          <p:cNvSpPr/>
          <p:nvPr/>
        </p:nvSpPr>
        <p:spPr>
          <a:xfrm>
            <a:off x="6096000" y="417799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55A236-02B7-DF10-359C-79A8DDEE8B07}"/>
              </a:ext>
            </a:extLst>
          </p:cNvPr>
          <p:cNvSpPr/>
          <p:nvPr/>
        </p:nvSpPr>
        <p:spPr>
          <a:xfrm>
            <a:off x="6661132" y="418751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591FFF-2522-8B64-1CDE-8E92D77D91CB}"/>
              </a:ext>
            </a:extLst>
          </p:cNvPr>
          <p:cNvSpPr/>
          <p:nvPr/>
        </p:nvSpPr>
        <p:spPr>
          <a:xfrm>
            <a:off x="7226264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7FD541-E79C-1E5E-BC4D-7E1D6DF54FE9}"/>
              </a:ext>
            </a:extLst>
          </p:cNvPr>
          <p:cNvSpPr/>
          <p:nvPr/>
        </p:nvSpPr>
        <p:spPr>
          <a:xfrm>
            <a:off x="7791396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B9DC01-C304-0CBC-3222-21DAE3474048}"/>
              </a:ext>
            </a:extLst>
          </p:cNvPr>
          <p:cNvSpPr/>
          <p:nvPr/>
        </p:nvSpPr>
        <p:spPr>
          <a:xfrm>
            <a:off x="640080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0ED63B-91DF-F836-C322-B8F518FD6A08}"/>
              </a:ext>
            </a:extLst>
          </p:cNvPr>
          <p:cNvSpPr/>
          <p:nvPr/>
        </p:nvSpPr>
        <p:spPr>
          <a:xfrm>
            <a:off x="694413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83F23F-3237-2418-828E-898158396301}"/>
              </a:ext>
            </a:extLst>
          </p:cNvPr>
          <p:cNvSpPr/>
          <p:nvPr/>
        </p:nvSpPr>
        <p:spPr>
          <a:xfrm>
            <a:off x="7487460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C68CE-295A-BDD7-1CDC-0EB4DF4B1D22}"/>
              </a:ext>
            </a:extLst>
          </p:cNvPr>
          <p:cNvSpPr/>
          <p:nvPr/>
        </p:nvSpPr>
        <p:spPr>
          <a:xfrm>
            <a:off x="6680399" y="532860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E8A9A-0890-5656-5FA8-B220427BAA20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6248400" y="4473267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080200-0267-A2D0-F3A3-F30E3F2F4E59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6553200" y="4482792"/>
            <a:ext cx="260332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B3469-2E12-7914-4E22-31AAAF4431F3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 flipH="1">
            <a:off x="6553200" y="4473268"/>
            <a:ext cx="82546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FBD9B-117C-5A81-0BE4-978BD143C2C1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6553200" y="4473268"/>
            <a:ext cx="139059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989D0A-17BC-146B-F288-3FC377DEA173}"/>
              </a:ext>
            </a:extLst>
          </p:cNvPr>
          <p:cNvCxnSpPr>
            <a:stCxn id="8" idx="4"/>
            <a:endCxn id="14" idx="0"/>
          </p:cNvCxnSpPr>
          <p:nvPr/>
        </p:nvCxnSpPr>
        <p:spPr>
          <a:xfrm>
            <a:off x="6248400" y="4473267"/>
            <a:ext cx="84813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E31660-5C1C-7D00-CA06-8C67178CC608}"/>
              </a:ext>
            </a:extLst>
          </p:cNvPr>
          <p:cNvCxnSpPr>
            <a:stCxn id="9" idx="4"/>
            <a:endCxn id="14" idx="0"/>
          </p:cNvCxnSpPr>
          <p:nvPr/>
        </p:nvCxnSpPr>
        <p:spPr>
          <a:xfrm>
            <a:off x="6813532" y="4482792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491C71-2C57-46DC-2FDD-1B66A6FB210C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 flipH="1">
            <a:off x="7096530" y="4473268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1A22E2-D50A-368C-B64F-12C0FAB05B9F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7096530" y="4473268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733861-B2D8-C173-4663-9B45388B04D9}"/>
              </a:ext>
            </a:extLst>
          </p:cNvPr>
          <p:cNvCxnSpPr>
            <a:stCxn id="8" idx="4"/>
            <a:endCxn id="15" idx="0"/>
          </p:cNvCxnSpPr>
          <p:nvPr/>
        </p:nvCxnSpPr>
        <p:spPr>
          <a:xfrm>
            <a:off x="6248400" y="4473267"/>
            <a:ext cx="1391460" cy="2935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EFCB02-D0D0-FEC5-3ADA-2149A3B4625D}"/>
              </a:ext>
            </a:extLst>
          </p:cNvPr>
          <p:cNvCxnSpPr>
            <a:stCxn id="9" idx="4"/>
            <a:endCxn id="15" idx="0"/>
          </p:cNvCxnSpPr>
          <p:nvPr/>
        </p:nvCxnSpPr>
        <p:spPr>
          <a:xfrm>
            <a:off x="6813532" y="4482792"/>
            <a:ext cx="826328" cy="2840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55E8A2-68E5-4D1F-1382-616AD714F760}"/>
              </a:ext>
            </a:extLst>
          </p:cNvPr>
          <p:cNvCxnSpPr>
            <a:stCxn id="10" idx="4"/>
            <a:endCxn id="15" idx="0"/>
          </p:cNvCxnSpPr>
          <p:nvPr/>
        </p:nvCxnSpPr>
        <p:spPr>
          <a:xfrm>
            <a:off x="7378664" y="4473268"/>
            <a:ext cx="26119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39E9CC-2164-379B-74F9-2D99A14EBFE9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 flipH="1">
            <a:off x="7639860" y="4473268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1FE0C-3C8D-7A74-6970-68A99C87C330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6553200" y="5063636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9A144A-A437-2A8D-74F9-E4D2FF9C0811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 flipH="1">
            <a:off x="6832799" y="5063636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476BE-01D0-07E3-2CBA-6BDD4AE71CFF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6832799" y="5062087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2B3F867-E3B9-8E44-3ED8-80A11DE6FD44}"/>
              </a:ext>
            </a:extLst>
          </p:cNvPr>
          <p:cNvSpPr/>
          <p:nvPr/>
        </p:nvSpPr>
        <p:spPr>
          <a:xfrm>
            <a:off x="7196777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21E053-EBB9-6426-B256-2F9D2B6FE151}"/>
              </a:ext>
            </a:extLst>
          </p:cNvPr>
          <p:cNvCxnSpPr>
            <a:stCxn id="12" idx="4"/>
            <a:endCxn id="50" idx="0"/>
          </p:cNvCxnSpPr>
          <p:nvPr/>
        </p:nvCxnSpPr>
        <p:spPr>
          <a:xfrm>
            <a:off x="6553200" y="5063636"/>
            <a:ext cx="79597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8AF41D-9A41-CE72-CEC6-BFE8C6857521}"/>
              </a:ext>
            </a:extLst>
          </p:cNvPr>
          <p:cNvCxnSpPr>
            <a:stCxn id="14" idx="4"/>
            <a:endCxn id="50" idx="0"/>
          </p:cNvCxnSpPr>
          <p:nvPr/>
        </p:nvCxnSpPr>
        <p:spPr>
          <a:xfrm>
            <a:off x="7096530" y="5063636"/>
            <a:ext cx="25264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A1AEEA-48F7-7A30-9A7C-24CC3B7F9C38}"/>
              </a:ext>
            </a:extLst>
          </p:cNvPr>
          <p:cNvCxnSpPr>
            <a:stCxn id="15" idx="4"/>
            <a:endCxn id="50" idx="0"/>
          </p:cNvCxnSpPr>
          <p:nvPr/>
        </p:nvCxnSpPr>
        <p:spPr>
          <a:xfrm flipH="1">
            <a:off x="7349177" y="5062087"/>
            <a:ext cx="290683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14293B3-9573-FDF8-EE47-107AF3198B8A}"/>
              </a:ext>
            </a:extLst>
          </p:cNvPr>
          <p:cNvSpPr/>
          <p:nvPr/>
        </p:nvSpPr>
        <p:spPr>
          <a:xfrm>
            <a:off x="8785697" y="417644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03707C-60D6-2DE9-60F0-3968FE1A75C7}"/>
              </a:ext>
            </a:extLst>
          </p:cNvPr>
          <p:cNvSpPr/>
          <p:nvPr/>
        </p:nvSpPr>
        <p:spPr>
          <a:xfrm>
            <a:off x="9350829" y="418596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678F38-8A7B-FB92-B8FF-903990F4D30D}"/>
              </a:ext>
            </a:extLst>
          </p:cNvPr>
          <p:cNvSpPr/>
          <p:nvPr/>
        </p:nvSpPr>
        <p:spPr>
          <a:xfrm>
            <a:off x="9915961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9DFF004-6C42-65D9-7EF2-5ED7350256E9}"/>
              </a:ext>
            </a:extLst>
          </p:cNvPr>
          <p:cNvSpPr/>
          <p:nvPr/>
        </p:nvSpPr>
        <p:spPr>
          <a:xfrm>
            <a:off x="10481093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88A526-4A44-D9A1-72F5-F775488CF0CA}"/>
              </a:ext>
            </a:extLst>
          </p:cNvPr>
          <p:cNvSpPr/>
          <p:nvPr/>
        </p:nvSpPr>
        <p:spPr>
          <a:xfrm>
            <a:off x="909049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826C186-D113-DEDC-EB99-5443D7EA4CCF}"/>
              </a:ext>
            </a:extLst>
          </p:cNvPr>
          <p:cNvSpPr/>
          <p:nvPr/>
        </p:nvSpPr>
        <p:spPr>
          <a:xfrm>
            <a:off x="963382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597EEF-86DA-633C-80FD-47CD25D9B060}"/>
              </a:ext>
            </a:extLst>
          </p:cNvPr>
          <p:cNvSpPr/>
          <p:nvPr/>
        </p:nvSpPr>
        <p:spPr>
          <a:xfrm>
            <a:off x="10177157" y="476526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5DA604B-7292-3FDF-D443-1217DD978112}"/>
              </a:ext>
            </a:extLst>
          </p:cNvPr>
          <p:cNvSpPr/>
          <p:nvPr/>
        </p:nvSpPr>
        <p:spPr>
          <a:xfrm>
            <a:off x="9370096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4774A4-78A7-2EA8-30A1-402779BF01A5}"/>
              </a:ext>
            </a:extLst>
          </p:cNvPr>
          <p:cNvCxnSpPr>
            <a:stCxn id="57" idx="4"/>
            <a:endCxn id="61" idx="0"/>
          </p:cNvCxnSpPr>
          <p:nvPr/>
        </p:nvCxnSpPr>
        <p:spPr>
          <a:xfrm>
            <a:off x="8938097" y="4471718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AF1193C-B768-3D75-DB15-456B6235564E}"/>
              </a:ext>
            </a:extLst>
          </p:cNvPr>
          <p:cNvCxnSpPr>
            <a:stCxn id="58" idx="4"/>
            <a:endCxn id="62" idx="0"/>
          </p:cNvCxnSpPr>
          <p:nvPr/>
        </p:nvCxnSpPr>
        <p:spPr>
          <a:xfrm>
            <a:off x="9503229" y="4481243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6828AA-BC29-4E0D-C566-451598879EFD}"/>
              </a:ext>
            </a:extLst>
          </p:cNvPr>
          <p:cNvCxnSpPr>
            <a:stCxn id="59" idx="4"/>
            <a:endCxn id="62" idx="0"/>
          </p:cNvCxnSpPr>
          <p:nvPr/>
        </p:nvCxnSpPr>
        <p:spPr>
          <a:xfrm flipH="1">
            <a:off x="9786227" y="4471719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31B37FD-59B5-0A53-57CD-9F04AFC38803}"/>
              </a:ext>
            </a:extLst>
          </p:cNvPr>
          <p:cNvCxnSpPr>
            <a:stCxn id="60" idx="4"/>
            <a:endCxn id="62" idx="0"/>
          </p:cNvCxnSpPr>
          <p:nvPr/>
        </p:nvCxnSpPr>
        <p:spPr>
          <a:xfrm flipH="1">
            <a:off x="9786227" y="4471719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7BFE0F-A90E-E7AB-AD44-71E40000D028}"/>
              </a:ext>
            </a:extLst>
          </p:cNvPr>
          <p:cNvCxnSpPr>
            <a:stCxn id="60" idx="4"/>
            <a:endCxn id="63" idx="0"/>
          </p:cNvCxnSpPr>
          <p:nvPr/>
        </p:nvCxnSpPr>
        <p:spPr>
          <a:xfrm flipH="1">
            <a:off x="10329557" y="4471719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B0CB63-C1A2-B4EE-32CB-CD36BDD828DF}"/>
              </a:ext>
            </a:extLst>
          </p:cNvPr>
          <p:cNvCxnSpPr>
            <a:stCxn id="61" idx="4"/>
            <a:endCxn id="64" idx="0"/>
          </p:cNvCxnSpPr>
          <p:nvPr/>
        </p:nvCxnSpPr>
        <p:spPr>
          <a:xfrm>
            <a:off x="9242897" y="5062087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43A42A-6910-C21B-2B09-699C66BEBA56}"/>
              </a:ext>
            </a:extLst>
          </p:cNvPr>
          <p:cNvCxnSpPr>
            <a:stCxn id="62" idx="4"/>
            <a:endCxn id="64" idx="0"/>
          </p:cNvCxnSpPr>
          <p:nvPr/>
        </p:nvCxnSpPr>
        <p:spPr>
          <a:xfrm flipH="1">
            <a:off x="9522496" y="5062087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5B7B222-E116-8312-11CA-1BF08C2781ED}"/>
              </a:ext>
            </a:extLst>
          </p:cNvPr>
          <p:cNvCxnSpPr>
            <a:stCxn id="63" idx="4"/>
            <a:endCxn id="64" idx="0"/>
          </p:cNvCxnSpPr>
          <p:nvPr/>
        </p:nvCxnSpPr>
        <p:spPr>
          <a:xfrm flipH="1">
            <a:off x="9522496" y="5060538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0BCA22C-0BFA-7641-32DA-32D61F66400C}"/>
              </a:ext>
            </a:extLst>
          </p:cNvPr>
          <p:cNvSpPr txBox="1"/>
          <p:nvPr/>
        </p:nvSpPr>
        <p:spPr>
          <a:xfrm>
            <a:off x="6096000" y="5786624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Dense Network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32FA26E-6320-C224-B1A6-D4AFCD42A4B0}"/>
              </a:ext>
            </a:extLst>
          </p:cNvPr>
          <p:cNvSpPr txBox="1"/>
          <p:nvPr/>
        </p:nvSpPr>
        <p:spPr>
          <a:xfrm>
            <a:off x="8938529" y="5766712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Pruned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Network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3152975-15A6-06E9-6169-601D07F48ECA}"/>
              </a:ext>
            </a:extLst>
          </p:cNvPr>
          <p:cNvSpPr txBox="1"/>
          <p:nvPr/>
        </p:nvSpPr>
        <p:spPr>
          <a:xfrm>
            <a:off x="10785893" y="5129450"/>
            <a:ext cx="10614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Neuron Pruning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66C79B-A335-A5D5-CED0-DC795FF8920B}"/>
              </a:ext>
            </a:extLst>
          </p:cNvPr>
          <p:cNvSpPr txBox="1"/>
          <p:nvPr/>
        </p:nvSpPr>
        <p:spPr>
          <a:xfrm>
            <a:off x="10788206" y="4423918"/>
            <a:ext cx="13743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Connection Pruning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D6B93BC-8804-FAE8-572B-DEB414E48655}"/>
              </a:ext>
            </a:extLst>
          </p:cNvPr>
          <p:cNvSpPr/>
          <p:nvPr/>
        </p:nvSpPr>
        <p:spPr>
          <a:xfrm>
            <a:off x="641279" y="4439406"/>
            <a:ext cx="1301481" cy="960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a Dense Network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BE3F9685-BD5A-2C16-1ADB-D45BD055CD25}"/>
              </a:ext>
            </a:extLst>
          </p:cNvPr>
          <p:cNvSpPr/>
          <p:nvPr/>
        </p:nvSpPr>
        <p:spPr>
          <a:xfrm>
            <a:off x="2255262" y="4451982"/>
            <a:ext cx="1391461" cy="932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smallest p% of weights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B4223D1-02BC-919B-6EBA-C6BA341545AA}"/>
              </a:ext>
            </a:extLst>
          </p:cNvPr>
          <p:cNvSpPr/>
          <p:nvPr/>
        </p:nvSpPr>
        <p:spPr>
          <a:xfrm>
            <a:off x="2255263" y="5716482"/>
            <a:ext cx="1371768" cy="5326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7549973B-E327-55C5-C511-956B784A5053}"/>
              </a:ext>
            </a:extLst>
          </p:cNvPr>
          <p:cNvSpPr/>
          <p:nvPr/>
        </p:nvSpPr>
        <p:spPr>
          <a:xfrm>
            <a:off x="4134253" y="5523470"/>
            <a:ext cx="1166762" cy="9162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Pruned Network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13D993E-D868-B24B-0A8B-E804FEBAC83E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 flipV="1">
            <a:off x="1942760" y="4918342"/>
            <a:ext cx="312502" cy="13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EB9E498-C3A6-75E7-9C38-D9797676647B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 flipH="1">
            <a:off x="2941147" y="5384702"/>
            <a:ext cx="9846" cy="331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1862763A-3CCA-E8C6-77F4-6AB0C527DB94}"/>
              </a:ext>
            </a:extLst>
          </p:cNvPr>
          <p:cNvCxnSpPr>
            <a:stCxn id="90" idx="3"/>
            <a:endCxn id="89" idx="3"/>
          </p:cNvCxnSpPr>
          <p:nvPr/>
        </p:nvCxnSpPr>
        <p:spPr>
          <a:xfrm flipV="1">
            <a:off x="3627031" y="4918342"/>
            <a:ext cx="19692" cy="1064448"/>
          </a:xfrm>
          <a:prstGeom prst="bentConnector3">
            <a:avLst>
              <a:gd name="adj1" fmla="val 126087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479094-549F-7ADC-8FC7-A50B159CEDC9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627031" y="5981606"/>
            <a:ext cx="507222" cy="11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/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blipFill>
                <a:blip r:embed="rId8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0BB8-F5A8-35D7-037A-A93A90B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Re-ordering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F95E-2483-78D1-C2AC-BBC4B3E2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6650424" cy="1508905"/>
          </a:xfrm>
        </p:spPr>
        <p:txBody>
          <a:bodyPr/>
          <a:lstStyle/>
          <a:p>
            <a:r>
              <a:rPr lang="en-US" dirty="0"/>
              <a:t>Naïve matrix multiplication loops can be re-ordered. </a:t>
            </a:r>
          </a:p>
          <a:p>
            <a:pPr lvl="1"/>
            <a:r>
              <a:rPr lang="en-US" dirty="0"/>
              <a:t>The ordering affects memory access pattern.</a:t>
            </a:r>
          </a:p>
          <a:p>
            <a:pPr lvl="1"/>
            <a:r>
              <a:rPr lang="en-US" dirty="0"/>
              <a:t>Loop re-ordering improves access pattern in A and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C55BC-9438-42B9-4709-C10775AF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1266676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1FADA-385D-3333-371D-05A2122FA6E6}"/>
              </a:ext>
            </a:extLst>
          </p:cNvPr>
          <p:cNvSpPr txBox="1"/>
          <p:nvPr/>
        </p:nvSpPr>
        <p:spPr>
          <a:xfrm>
            <a:off x="7631715" y="2389168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M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atrix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D0793-E1B4-1B06-0EBB-15719426366C}"/>
              </a:ext>
            </a:extLst>
          </p:cNvPr>
          <p:cNvSpPr/>
          <p:nvPr/>
        </p:nvSpPr>
        <p:spPr>
          <a:xfrm>
            <a:off x="700658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2D52C-6BF9-57FF-008F-9C57F95349DE}"/>
              </a:ext>
            </a:extLst>
          </p:cNvPr>
          <p:cNvSpPr/>
          <p:nvPr/>
        </p:nvSpPr>
        <p:spPr>
          <a:xfrm>
            <a:off x="896601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6EE91-8784-503C-95A8-F0F4F3611FAF}"/>
              </a:ext>
            </a:extLst>
          </p:cNvPr>
          <p:cNvSpPr/>
          <p:nvPr/>
        </p:nvSpPr>
        <p:spPr>
          <a:xfrm>
            <a:off x="1092544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5AE3E-A516-13A0-0E2B-7FA20672EF66}"/>
              </a:ext>
            </a:extLst>
          </p:cNvPr>
          <p:cNvSpPr/>
          <p:nvPr/>
        </p:nvSpPr>
        <p:spPr>
          <a:xfrm>
            <a:off x="1288487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49D701-F767-A66E-6476-C95F1A56265A}"/>
              </a:ext>
            </a:extLst>
          </p:cNvPr>
          <p:cNvSpPr/>
          <p:nvPr/>
        </p:nvSpPr>
        <p:spPr>
          <a:xfrm>
            <a:off x="1484430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F77DB1-D0FD-D571-45AA-D5B182225C5F}"/>
              </a:ext>
            </a:extLst>
          </p:cNvPr>
          <p:cNvSpPr/>
          <p:nvPr/>
        </p:nvSpPr>
        <p:spPr>
          <a:xfrm>
            <a:off x="1680373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51ACD-2976-EB40-2732-4FDDA2920EDE}"/>
              </a:ext>
            </a:extLst>
          </p:cNvPr>
          <p:cNvSpPr/>
          <p:nvPr/>
        </p:nvSpPr>
        <p:spPr>
          <a:xfrm>
            <a:off x="700658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AECF6-7CDB-2FC1-65B5-37E4D43ED349}"/>
              </a:ext>
            </a:extLst>
          </p:cNvPr>
          <p:cNvSpPr/>
          <p:nvPr/>
        </p:nvSpPr>
        <p:spPr>
          <a:xfrm>
            <a:off x="896601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40423-DC84-70C2-1AF0-346C3CFBFCEE}"/>
              </a:ext>
            </a:extLst>
          </p:cNvPr>
          <p:cNvSpPr/>
          <p:nvPr/>
        </p:nvSpPr>
        <p:spPr>
          <a:xfrm>
            <a:off x="1092544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F7A42-59C5-A6F6-821C-42D512F64141}"/>
              </a:ext>
            </a:extLst>
          </p:cNvPr>
          <p:cNvSpPr/>
          <p:nvPr/>
        </p:nvSpPr>
        <p:spPr>
          <a:xfrm>
            <a:off x="1288487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F6C87-E100-0DEA-F584-E0D65C7A7414}"/>
              </a:ext>
            </a:extLst>
          </p:cNvPr>
          <p:cNvSpPr/>
          <p:nvPr/>
        </p:nvSpPr>
        <p:spPr>
          <a:xfrm>
            <a:off x="1484430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18538-DBBF-F5DA-7770-371C0491695E}"/>
              </a:ext>
            </a:extLst>
          </p:cNvPr>
          <p:cNvSpPr/>
          <p:nvPr/>
        </p:nvSpPr>
        <p:spPr>
          <a:xfrm>
            <a:off x="1680373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61CA5-9525-1254-EF0D-9B98E7124D44}"/>
              </a:ext>
            </a:extLst>
          </p:cNvPr>
          <p:cNvSpPr/>
          <p:nvPr/>
        </p:nvSpPr>
        <p:spPr>
          <a:xfrm>
            <a:off x="700658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CB70E4-7096-206E-D5E7-163951562B48}"/>
              </a:ext>
            </a:extLst>
          </p:cNvPr>
          <p:cNvSpPr/>
          <p:nvPr/>
        </p:nvSpPr>
        <p:spPr>
          <a:xfrm>
            <a:off x="896601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13C4C8-F004-C9E3-48DF-F5BECB7B426B}"/>
              </a:ext>
            </a:extLst>
          </p:cNvPr>
          <p:cNvSpPr/>
          <p:nvPr/>
        </p:nvSpPr>
        <p:spPr>
          <a:xfrm>
            <a:off x="1092544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00E33-1E87-3F73-047C-8E11BA1D70F3}"/>
              </a:ext>
            </a:extLst>
          </p:cNvPr>
          <p:cNvSpPr/>
          <p:nvPr/>
        </p:nvSpPr>
        <p:spPr>
          <a:xfrm>
            <a:off x="1288487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03697-ABD1-8205-AA7C-FAC118F307D1}"/>
              </a:ext>
            </a:extLst>
          </p:cNvPr>
          <p:cNvSpPr/>
          <p:nvPr/>
        </p:nvSpPr>
        <p:spPr>
          <a:xfrm>
            <a:off x="1484430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2906D-6116-363F-543A-10981E61871D}"/>
              </a:ext>
            </a:extLst>
          </p:cNvPr>
          <p:cNvSpPr/>
          <p:nvPr/>
        </p:nvSpPr>
        <p:spPr>
          <a:xfrm>
            <a:off x="1680373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0415D-BBFC-5B0F-FAD2-4B3AC4BDCE38}"/>
              </a:ext>
            </a:extLst>
          </p:cNvPr>
          <p:cNvSpPr/>
          <p:nvPr/>
        </p:nvSpPr>
        <p:spPr>
          <a:xfrm>
            <a:off x="700658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4AF6E9-659C-1473-4E8C-3E3072D12F0D}"/>
              </a:ext>
            </a:extLst>
          </p:cNvPr>
          <p:cNvSpPr/>
          <p:nvPr/>
        </p:nvSpPr>
        <p:spPr>
          <a:xfrm>
            <a:off x="896601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EAADC1-93E8-20E6-754E-F2BA5FFC9A00}"/>
              </a:ext>
            </a:extLst>
          </p:cNvPr>
          <p:cNvSpPr/>
          <p:nvPr/>
        </p:nvSpPr>
        <p:spPr>
          <a:xfrm>
            <a:off x="1092544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2884BE-CEB5-2925-A71E-5889C8234443}"/>
              </a:ext>
            </a:extLst>
          </p:cNvPr>
          <p:cNvSpPr/>
          <p:nvPr/>
        </p:nvSpPr>
        <p:spPr>
          <a:xfrm>
            <a:off x="1288487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35635C-4315-6D43-00D3-1FC74C3F3E4F}"/>
              </a:ext>
            </a:extLst>
          </p:cNvPr>
          <p:cNvSpPr/>
          <p:nvPr/>
        </p:nvSpPr>
        <p:spPr>
          <a:xfrm>
            <a:off x="1484430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1E0D8C-B126-EB7D-0356-2D09CBDABE90}"/>
              </a:ext>
            </a:extLst>
          </p:cNvPr>
          <p:cNvSpPr/>
          <p:nvPr/>
        </p:nvSpPr>
        <p:spPr>
          <a:xfrm>
            <a:off x="1680373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ADF13E-3C62-B9A0-FC98-8F5AB913CC9F}"/>
              </a:ext>
            </a:extLst>
          </p:cNvPr>
          <p:cNvSpPr/>
          <p:nvPr/>
        </p:nvSpPr>
        <p:spPr>
          <a:xfrm>
            <a:off x="700658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F9AFE-B9E3-AC4B-D790-54EE67D53F44}"/>
              </a:ext>
            </a:extLst>
          </p:cNvPr>
          <p:cNvSpPr/>
          <p:nvPr/>
        </p:nvSpPr>
        <p:spPr>
          <a:xfrm>
            <a:off x="896601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B6B6C8-A88B-FA53-3F64-7BBA816D6B85}"/>
              </a:ext>
            </a:extLst>
          </p:cNvPr>
          <p:cNvSpPr/>
          <p:nvPr/>
        </p:nvSpPr>
        <p:spPr>
          <a:xfrm>
            <a:off x="1092544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1B9FE4-126F-6A71-A365-EAA6FD80370B}"/>
              </a:ext>
            </a:extLst>
          </p:cNvPr>
          <p:cNvSpPr/>
          <p:nvPr/>
        </p:nvSpPr>
        <p:spPr>
          <a:xfrm>
            <a:off x="1288487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AE09F8-3ADF-F2AE-CC35-FF94773CD1A0}"/>
              </a:ext>
            </a:extLst>
          </p:cNvPr>
          <p:cNvSpPr/>
          <p:nvPr/>
        </p:nvSpPr>
        <p:spPr>
          <a:xfrm>
            <a:off x="1484430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5155AC-79C6-3220-5393-6C25B1166145}"/>
              </a:ext>
            </a:extLst>
          </p:cNvPr>
          <p:cNvSpPr/>
          <p:nvPr/>
        </p:nvSpPr>
        <p:spPr>
          <a:xfrm>
            <a:off x="1680373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8E6116-1E4A-3138-711B-D4242D364C5D}"/>
              </a:ext>
            </a:extLst>
          </p:cNvPr>
          <p:cNvSpPr txBox="1"/>
          <p:nvPr/>
        </p:nvSpPr>
        <p:spPr>
          <a:xfrm>
            <a:off x="2503560" y="3747824"/>
            <a:ext cx="336421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 Access = A[6:12]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FA9C-5183-9F01-2761-5A40F05F74F1}"/>
              </a:ext>
            </a:extLst>
          </p:cNvPr>
          <p:cNvSpPr/>
          <p:nvPr/>
        </p:nvSpPr>
        <p:spPr>
          <a:xfrm>
            <a:off x="700658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8C83F-2BD1-73F9-8076-D9CE2E1F64F2}"/>
              </a:ext>
            </a:extLst>
          </p:cNvPr>
          <p:cNvSpPr/>
          <p:nvPr/>
        </p:nvSpPr>
        <p:spPr>
          <a:xfrm>
            <a:off x="896601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798C42-320B-DC25-1876-ABA4292DD366}"/>
              </a:ext>
            </a:extLst>
          </p:cNvPr>
          <p:cNvSpPr/>
          <p:nvPr/>
        </p:nvSpPr>
        <p:spPr>
          <a:xfrm>
            <a:off x="1092544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55936B-3D28-4A6D-1B95-17E26C2D0412}"/>
              </a:ext>
            </a:extLst>
          </p:cNvPr>
          <p:cNvSpPr/>
          <p:nvPr/>
        </p:nvSpPr>
        <p:spPr>
          <a:xfrm>
            <a:off x="1288487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230202-682E-480A-99A3-137380BF840B}"/>
              </a:ext>
            </a:extLst>
          </p:cNvPr>
          <p:cNvSpPr/>
          <p:nvPr/>
        </p:nvSpPr>
        <p:spPr>
          <a:xfrm>
            <a:off x="1484430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BDD87-6BEB-A739-17F2-F10D71205836}"/>
              </a:ext>
            </a:extLst>
          </p:cNvPr>
          <p:cNvSpPr/>
          <p:nvPr/>
        </p:nvSpPr>
        <p:spPr>
          <a:xfrm>
            <a:off x="1680373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C4A783-41FA-6F03-00E0-B5CF255F8ADE}"/>
              </a:ext>
            </a:extLst>
          </p:cNvPr>
          <p:cNvSpPr/>
          <p:nvPr/>
        </p:nvSpPr>
        <p:spPr>
          <a:xfrm>
            <a:off x="700658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A3EE20-8BFE-A083-5420-360BE65BE2AD}"/>
              </a:ext>
            </a:extLst>
          </p:cNvPr>
          <p:cNvSpPr/>
          <p:nvPr/>
        </p:nvSpPr>
        <p:spPr>
          <a:xfrm>
            <a:off x="896601" y="482604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88A53-16DD-4541-5087-283335FDC9F0}"/>
              </a:ext>
            </a:extLst>
          </p:cNvPr>
          <p:cNvSpPr/>
          <p:nvPr/>
        </p:nvSpPr>
        <p:spPr>
          <a:xfrm>
            <a:off x="1092544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85120B-29A8-D0A8-3DAC-CE9F066FFB05}"/>
              </a:ext>
            </a:extLst>
          </p:cNvPr>
          <p:cNvSpPr/>
          <p:nvPr/>
        </p:nvSpPr>
        <p:spPr>
          <a:xfrm>
            <a:off x="1288487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2039B3-BF41-65A8-89C3-8CD1FB21F761}"/>
              </a:ext>
            </a:extLst>
          </p:cNvPr>
          <p:cNvSpPr/>
          <p:nvPr/>
        </p:nvSpPr>
        <p:spPr>
          <a:xfrm>
            <a:off x="1484430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36E97-C648-5624-56EF-0002702C9FB2}"/>
              </a:ext>
            </a:extLst>
          </p:cNvPr>
          <p:cNvSpPr/>
          <p:nvPr/>
        </p:nvSpPr>
        <p:spPr>
          <a:xfrm>
            <a:off x="1680373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C44F8F-38C3-3660-8927-306C74BA5A72}"/>
              </a:ext>
            </a:extLst>
          </p:cNvPr>
          <p:cNvSpPr/>
          <p:nvPr/>
        </p:nvSpPr>
        <p:spPr>
          <a:xfrm>
            <a:off x="700658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EEAA0-48BE-17B2-F7FD-E6EDCA43127A}"/>
              </a:ext>
            </a:extLst>
          </p:cNvPr>
          <p:cNvSpPr/>
          <p:nvPr/>
        </p:nvSpPr>
        <p:spPr>
          <a:xfrm>
            <a:off x="896601" y="5011100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0680F3-BA75-8656-E11D-9E832413E76E}"/>
              </a:ext>
            </a:extLst>
          </p:cNvPr>
          <p:cNvSpPr/>
          <p:nvPr/>
        </p:nvSpPr>
        <p:spPr>
          <a:xfrm>
            <a:off x="1092544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E0D4E3-73EF-3C80-E0A7-8F832F1F32E7}"/>
              </a:ext>
            </a:extLst>
          </p:cNvPr>
          <p:cNvSpPr/>
          <p:nvPr/>
        </p:nvSpPr>
        <p:spPr>
          <a:xfrm>
            <a:off x="1288487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726957-957F-4506-B1B0-5D287C8C2594}"/>
              </a:ext>
            </a:extLst>
          </p:cNvPr>
          <p:cNvSpPr/>
          <p:nvPr/>
        </p:nvSpPr>
        <p:spPr>
          <a:xfrm>
            <a:off x="1484430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5DAEE4-BDE9-AD5C-200A-6E883CF0C712}"/>
              </a:ext>
            </a:extLst>
          </p:cNvPr>
          <p:cNvSpPr/>
          <p:nvPr/>
        </p:nvSpPr>
        <p:spPr>
          <a:xfrm>
            <a:off x="1680373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4EA517-5448-72DB-9E93-CAB74783249C}"/>
              </a:ext>
            </a:extLst>
          </p:cNvPr>
          <p:cNvSpPr/>
          <p:nvPr/>
        </p:nvSpPr>
        <p:spPr>
          <a:xfrm>
            <a:off x="700658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C238C7-A587-9E65-1F19-07544A1D3660}"/>
              </a:ext>
            </a:extLst>
          </p:cNvPr>
          <p:cNvSpPr/>
          <p:nvPr/>
        </p:nvSpPr>
        <p:spPr>
          <a:xfrm>
            <a:off x="896601" y="519615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CE8DCA-3C06-9497-6932-2D2A2DF40782}"/>
              </a:ext>
            </a:extLst>
          </p:cNvPr>
          <p:cNvSpPr/>
          <p:nvPr/>
        </p:nvSpPr>
        <p:spPr>
          <a:xfrm>
            <a:off x="1092544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02EE2-04BA-EB3A-03C9-8453D7ABF65B}"/>
              </a:ext>
            </a:extLst>
          </p:cNvPr>
          <p:cNvSpPr/>
          <p:nvPr/>
        </p:nvSpPr>
        <p:spPr>
          <a:xfrm>
            <a:off x="1288487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02BFBA-C7C2-0E0D-2E63-3033EFC00D45}"/>
              </a:ext>
            </a:extLst>
          </p:cNvPr>
          <p:cNvSpPr/>
          <p:nvPr/>
        </p:nvSpPr>
        <p:spPr>
          <a:xfrm>
            <a:off x="1484430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0EF9DD-C5FA-7BF9-269A-95979D6A7CFA}"/>
              </a:ext>
            </a:extLst>
          </p:cNvPr>
          <p:cNvSpPr/>
          <p:nvPr/>
        </p:nvSpPr>
        <p:spPr>
          <a:xfrm>
            <a:off x="1680373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0DBEFB-B3B1-1DCE-16AD-058942DEF15E}"/>
              </a:ext>
            </a:extLst>
          </p:cNvPr>
          <p:cNvSpPr/>
          <p:nvPr/>
        </p:nvSpPr>
        <p:spPr>
          <a:xfrm>
            <a:off x="700658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F8C9BA-384A-0517-3274-26BF068223D5}"/>
              </a:ext>
            </a:extLst>
          </p:cNvPr>
          <p:cNvSpPr/>
          <p:nvPr/>
        </p:nvSpPr>
        <p:spPr>
          <a:xfrm>
            <a:off x="896601" y="538003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E025A1-F118-5F33-F66A-321BD6D1DCC0}"/>
              </a:ext>
            </a:extLst>
          </p:cNvPr>
          <p:cNvSpPr/>
          <p:nvPr/>
        </p:nvSpPr>
        <p:spPr>
          <a:xfrm>
            <a:off x="1092544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7A7CB-CECC-C715-7FA3-AFC52C9BC18C}"/>
              </a:ext>
            </a:extLst>
          </p:cNvPr>
          <p:cNvSpPr/>
          <p:nvPr/>
        </p:nvSpPr>
        <p:spPr>
          <a:xfrm>
            <a:off x="1288487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2174E77-4FFF-A400-D712-7DCD0C9FF373}"/>
              </a:ext>
            </a:extLst>
          </p:cNvPr>
          <p:cNvSpPr/>
          <p:nvPr/>
        </p:nvSpPr>
        <p:spPr>
          <a:xfrm>
            <a:off x="1484430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6BF5B61-4FFD-029B-8CC2-1F06CA4C460F}"/>
              </a:ext>
            </a:extLst>
          </p:cNvPr>
          <p:cNvSpPr/>
          <p:nvPr/>
        </p:nvSpPr>
        <p:spPr>
          <a:xfrm>
            <a:off x="1680373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C0F41C3-5015-63D4-2F39-F747798F94BC}"/>
              </a:ext>
            </a:extLst>
          </p:cNvPr>
          <p:cNvSpPr/>
          <p:nvPr/>
        </p:nvSpPr>
        <p:spPr>
          <a:xfrm>
            <a:off x="700658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3B66D7-A382-3CDA-4439-15D1F95FEB76}"/>
              </a:ext>
            </a:extLst>
          </p:cNvPr>
          <p:cNvSpPr/>
          <p:nvPr/>
        </p:nvSpPr>
        <p:spPr>
          <a:xfrm>
            <a:off x="896601" y="556509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66EBF1-1599-0346-C902-A3F9B39C535A}"/>
              </a:ext>
            </a:extLst>
          </p:cNvPr>
          <p:cNvSpPr/>
          <p:nvPr/>
        </p:nvSpPr>
        <p:spPr>
          <a:xfrm>
            <a:off x="1092544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8A617D-F936-EDF8-0E38-88B7A3689B74}"/>
              </a:ext>
            </a:extLst>
          </p:cNvPr>
          <p:cNvSpPr/>
          <p:nvPr/>
        </p:nvSpPr>
        <p:spPr>
          <a:xfrm>
            <a:off x="1288487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092948-D097-7AB3-6E02-12055871059C}"/>
              </a:ext>
            </a:extLst>
          </p:cNvPr>
          <p:cNvSpPr/>
          <p:nvPr/>
        </p:nvSpPr>
        <p:spPr>
          <a:xfrm>
            <a:off x="1484430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EACEAC-0C96-0A81-D8B6-6CA09A831CFA}"/>
              </a:ext>
            </a:extLst>
          </p:cNvPr>
          <p:cNvSpPr/>
          <p:nvPr/>
        </p:nvSpPr>
        <p:spPr>
          <a:xfrm>
            <a:off x="1680373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5E2523-3A79-1033-7B83-725CDAFB7FB6}"/>
              </a:ext>
            </a:extLst>
          </p:cNvPr>
          <p:cNvSpPr/>
          <p:nvPr/>
        </p:nvSpPr>
        <p:spPr>
          <a:xfrm>
            <a:off x="700658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4E7D30B-2EEB-12B7-6BD7-C7EB12D8D441}"/>
              </a:ext>
            </a:extLst>
          </p:cNvPr>
          <p:cNvSpPr/>
          <p:nvPr/>
        </p:nvSpPr>
        <p:spPr>
          <a:xfrm>
            <a:off x="896601" y="574293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7A2A63-EE42-6932-BD36-5F217A511A42}"/>
              </a:ext>
            </a:extLst>
          </p:cNvPr>
          <p:cNvSpPr/>
          <p:nvPr/>
        </p:nvSpPr>
        <p:spPr>
          <a:xfrm>
            <a:off x="1092544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BA0D51-4262-DB22-27CB-6B8B9AEA4931}"/>
              </a:ext>
            </a:extLst>
          </p:cNvPr>
          <p:cNvSpPr/>
          <p:nvPr/>
        </p:nvSpPr>
        <p:spPr>
          <a:xfrm>
            <a:off x="1288487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D3FF8-36B5-D4CC-A4C6-AAF8626621A6}"/>
              </a:ext>
            </a:extLst>
          </p:cNvPr>
          <p:cNvSpPr/>
          <p:nvPr/>
        </p:nvSpPr>
        <p:spPr>
          <a:xfrm>
            <a:off x="1484430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B36DD94-DB6B-7E90-F448-7372CC761F87}"/>
              </a:ext>
            </a:extLst>
          </p:cNvPr>
          <p:cNvSpPr/>
          <p:nvPr/>
        </p:nvSpPr>
        <p:spPr>
          <a:xfrm>
            <a:off x="1680373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1369DDB-0B6A-863B-C267-1A57E4CF336C}"/>
              </a:ext>
            </a:extLst>
          </p:cNvPr>
          <p:cNvSpPr txBox="1"/>
          <p:nvPr/>
        </p:nvSpPr>
        <p:spPr>
          <a:xfrm>
            <a:off x="2503560" y="5196156"/>
            <a:ext cx="450188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Column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Access = A[0], A[7], A[13], 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D9888C-50E4-5F56-D066-9477A624187E}"/>
              </a:ext>
            </a:extLst>
          </p:cNvPr>
          <p:cNvSpPr txBox="1"/>
          <p:nvPr/>
        </p:nvSpPr>
        <p:spPr>
          <a:xfrm>
            <a:off x="472428" y="2916245"/>
            <a:ext cx="539534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When Matrices are stored in 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Row-Major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order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14BC3CE-D62C-2AFA-D531-674A492C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1" y="3216564"/>
            <a:ext cx="3156857" cy="175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A0BA0EB-ED93-EF06-D262-D2375E9E4F6F}"/>
              </a:ext>
            </a:extLst>
          </p:cNvPr>
          <p:cNvSpPr txBox="1"/>
          <p:nvPr/>
        </p:nvSpPr>
        <p:spPr>
          <a:xfrm>
            <a:off x="6934747" y="5017884"/>
            <a:ext cx="3968766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Loop Re-ordered Matrix Multiplication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6FF38284-C052-030D-7AC7-7CF3E9B4B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118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5A50-0029-B567-EA3F-1E16AD28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7B4-5E2C-ED8D-CC55-417A5EBD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377882"/>
            <a:ext cx="5779861" cy="4948335"/>
          </a:xfrm>
        </p:spPr>
        <p:txBody>
          <a:bodyPr/>
          <a:lstStyle/>
          <a:p>
            <a:r>
              <a:rPr lang="en-US" sz="2000" b="1" dirty="0"/>
              <a:t>Matrix Multiplication is an Extremely parallelizable operation.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Matrices of </a:t>
            </a:r>
            <a:r>
              <a:rPr lang="en-US" sz="2000" b="1" dirty="0" err="1"/>
              <a:t>GenAI</a:t>
            </a:r>
            <a:r>
              <a:rPr lang="en-US" sz="2000" b="1" dirty="0"/>
              <a:t> models are huge! </a:t>
            </a:r>
          </a:p>
          <a:p>
            <a:pPr lvl="1"/>
            <a:r>
              <a:rPr lang="en-US" sz="1800" dirty="0"/>
              <a:t>Can be </a:t>
            </a:r>
            <a:r>
              <a:rPr lang="en-US" sz="1800" b="1" dirty="0"/>
              <a:t>N &gt;&gt; 1024</a:t>
            </a:r>
          </a:p>
          <a:p>
            <a:pPr marL="506095" lvl="1" indent="0">
              <a:buNone/>
            </a:pPr>
            <a:endParaRPr lang="en-US" sz="1800" dirty="0"/>
          </a:p>
          <a:p>
            <a:r>
              <a:rPr lang="en-US" sz="2000" b="1" dirty="0"/>
              <a:t>Main memory access slow, cache is fast. </a:t>
            </a:r>
          </a:p>
          <a:p>
            <a:pPr lvl="1"/>
            <a:r>
              <a:rPr lang="en-GB" sz="1800" dirty="0"/>
              <a:t>Global DRAM is much slower than on-chip caches</a:t>
            </a:r>
          </a:p>
          <a:p>
            <a:endParaRPr lang="en-US" sz="2000" dirty="0"/>
          </a:p>
          <a:p>
            <a:r>
              <a:rPr lang="en-US" sz="2000" b="1" dirty="0"/>
              <a:t>Reducing global memory access, speeds up inference.</a:t>
            </a:r>
            <a:r>
              <a:rPr lang="en-US" sz="2000" dirty="0"/>
              <a:t> </a:t>
            </a:r>
          </a:p>
          <a:p>
            <a:pPr lvl="1"/>
            <a:r>
              <a:rPr lang="en-GB" sz="1800" dirty="0"/>
              <a:t>Tiling reuses rows/columns  in cache, boosting performance</a:t>
            </a:r>
          </a:p>
          <a:p>
            <a:pPr lvl="1"/>
            <a:r>
              <a:rPr lang="en-GB" sz="1800" dirty="0"/>
              <a:t>Increases Ops/DRAM memory access ratio.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1E38D-F5B0-4558-58F5-9B1E9C25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5" y="3645278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BC79A-B97A-B358-921A-D7ECAFB1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8" y="1299333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AA0598-0BF2-A5AB-9856-F28C5CE8D9DA}"/>
              </a:ext>
            </a:extLst>
          </p:cNvPr>
          <p:cNvSpPr txBox="1"/>
          <p:nvPr/>
        </p:nvSpPr>
        <p:spPr>
          <a:xfrm>
            <a:off x="7435772" y="2421825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06DF8-C478-E13C-8331-4F2C5751C072}"/>
              </a:ext>
            </a:extLst>
          </p:cNvPr>
          <p:cNvSpPr txBox="1"/>
          <p:nvPr/>
        </p:nvSpPr>
        <p:spPr>
          <a:xfrm>
            <a:off x="7630886" y="5426494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Tiled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matrix multiplication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45951-EF3B-1445-9C2A-D5036FF30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220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877-D083-EB51-7860-D2AFE0C6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Unrolling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6709-36FD-8999-1287-BC856434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029135" cy="5210639"/>
          </a:xfrm>
        </p:spPr>
        <p:txBody>
          <a:bodyPr/>
          <a:lstStyle/>
          <a:p>
            <a:r>
              <a:rPr lang="en-US" dirty="0"/>
              <a:t>Matrix Multiplications provide branching overhead</a:t>
            </a:r>
          </a:p>
          <a:p>
            <a:pPr lvl="1"/>
            <a:r>
              <a:rPr lang="en-US" dirty="0"/>
              <a:t>Have to evaluate: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 &lt; N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&lt; N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 &lt; N </a:t>
            </a:r>
          </a:p>
          <a:p>
            <a:pPr marL="780415" lvl="2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Reduces branching overhead </a:t>
            </a:r>
          </a:p>
          <a:p>
            <a:r>
              <a:rPr lang="en-US" dirty="0">
                <a:cs typeface="Consolas" panose="020B0609020204030204" pitchFamily="49" charset="0"/>
              </a:rPr>
              <a:t>Better Instruction scheduling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Exposing more independent operations, allows CPU to schedule parallel pipelines.</a:t>
            </a:r>
          </a:p>
          <a:p>
            <a:r>
              <a:rPr lang="en-GB" dirty="0"/>
              <a:t>Reduced Branch Misprediction Penalties</a:t>
            </a:r>
            <a:endParaRPr lang="en-US" dirty="0"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6221F-4A68-CBAE-62D2-81F89F27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06" y="3263325"/>
            <a:ext cx="5029200" cy="248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1D426-91B2-9B71-B5EA-86258BEB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783" y="1298092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67C86-09CD-8B32-D17A-131D267E6F22}"/>
              </a:ext>
            </a:extLst>
          </p:cNvPr>
          <p:cNvSpPr txBox="1"/>
          <p:nvPr/>
        </p:nvSpPr>
        <p:spPr>
          <a:xfrm>
            <a:off x="7089783" y="2411229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0AEC-C36E-77F4-0185-0951C7952621}"/>
              </a:ext>
            </a:extLst>
          </p:cNvPr>
          <p:cNvSpPr txBox="1"/>
          <p:nvPr/>
        </p:nvSpPr>
        <p:spPr>
          <a:xfrm>
            <a:off x="6523487" y="5974021"/>
            <a:ext cx="36106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Unrolled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matrix multiplication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5F396-A5F0-16B3-CADA-C1E02DE4A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1057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E60A-F5CC-85DF-E023-9B1505FC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E804-29BD-C82E-C777-744733CB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Multi-Core Parallel Programming on ARM</a:t>
            </a: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9A7A34B-3555-F0CC-D20E-8BACADBF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02890"/>
            <a:ext cx="5884305" cy="4948335"/>
          </a:xfrm>
        </p:spPr>
        <p:txBody>
          <a:bodyPr/>
          <a:lstStyle/>
          <a:p>
            <a:r>
              <a:rPr lang="en-GB" dirty="0"/>
              <a:t>Matrix multiplication is highly parallelizable.</a:t>
            </a:r>
          </a:p>
          <a:p>
            <a:pPr lvl="1"/>
            <a:r>
              <a:rPr lang="en-GB" dirty="0"/>
              <a:t>It can exploit multiple cores or threads simultaneously for faster execution.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GB" dirty="0"/>
              <a:t>Multi-threading boosts throughput.</a:t>
            </a:r>
          </a:p>
          <a:p>
            <a:pPr lvl="1"/>
            <a:r>
              <a:rPr lang="en-GB" dirty="0"/>
              <a:t>Different parts of the matrix multiplication can run on separate threads or cores.</a:t>
            </a:r>
          </a:p>
          <a:p>
            <a:pPr lvl="2"/>
            <a:r>
              <a:rPr lang="en-GB" dirty="0"/>
              <a:t>Output matric C can be chunked, and its computation distributed across threads.</a:t>
            </a:r>
          </a:p>
          <a:p>
            <a:endParaRPr lang="en-US" dirty="0"/>
          </a:p>
          <a:p>
            <a:r>
              <a:rPr lang="en-GB" dirty="0"/>
              <a:t>Modern Arm and cloud processors often support simultaneous multithreading (SMT).</a:t>
            </a:r>
          </a:p>
          <a:p>
            <a:pPr lvl="1"/>
            <a:r>
              <a:rPr lang="en-GB" dirty="0"/>
              <a:t>This allows more than one thread of execution per core, further increasing parallelism.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C6D1187-6645-052F-C59A-94081C4A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95" y="2269731"/>
            <a:ext cx="4902200" cy="2578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9BEBA6-D357-D5B9-9A67-0E542081532D}"/>
              </a:ext>
            </a:extLst>
          </p:cNvPr>
          <p:cNvSpPr txBox="1"/>
          <p:nvPr/>
        </p:nvSpPr>
        <p:spPr>
          <a:xfrm>
            <a:off x="6974514" y="5068666"/>
            <a:ext cx="441136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Parallelized Naïve Matrix Multiplication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50F94-1D1D-6A3A-F803-14D6FEE73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7339210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12869</TotalTime>
  <Words>2125</Words>
  <Application>Microsoft Macintosh PowerPoint</Application>
  <PresentationFormat>Widescreen</PresentationFormat>
  <Paragraphs>382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Consolas</vt:lpstr>
      <vt:lpstr>Lato</vt:lpstr>
      <vt:lpstr>system-ui</vt:lpstr>
      <vt:lpstr>Wingdings</vt:lpstr>
      <vt:lpstr>Arm_Public_2024</vt:lpstr>
      <vt:lpstr>Optimisation for CPU Inference (Chapter 4)</vt:lpstr>
      <vt:lpstr>Learning Outcomes</vt:lpstr>
      <vt:lpstr>Linear Quantization</vt:lpstr>
      <vt:lpstr>Data Formats on ARM </vt:lpstr>
      <vt:lpstr>Neural Network Pruning</vt:lpstr>
      <vt:lpstr>Implementation Optimization: Loop Re-ordering</vt:lpstr>
      <vt:lpstr>Implementation Optimization: Tiling</vt:lpstr>
      <vt:lpstr>Implementation Optimization: Loop Unrolling</vt:lpstr>
      <vt:lpstr>Multi-Core Parallel Programming on ARM</vt:lpstr>
      <vt:lpstr>Overview of ARM’s SIMD Capabilities</vt:lpstr>
      <vt:lpstr>I8MM: Accelerated Int8 Matrix Multiplication</vt:lpstr>
      <vt:lpstr>Scalable Vector Extension (SVE)</vt:lpstr>
      <vt:lpstr>Scalable Matrix Extension (SME)</vt:lpstr>
      <vt:lpstr>What we have covered so far</vt:lpstr>
      <vt:lpstr>Bringing It All Together in KleidiAI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Kieran Hejmadi</cp:lastModifiedBy>
  <cp:revision>234</cp:revision>
  <dcterms:created xsi:type="dcterms:W3CDTF">2024-11-20T09:48:17Z</dcterms:created>
  <dcterms:modified xsi:type="dcterms:W3CDTF">2025-04-28T08:22:59Z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